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6"/>
  </p:notesMasterIdLst>
  <p:sldIdLst>
    <p:sldId id="289" r:id="rId2"/>
    <p:sldId id="305" r:id="rId3"/>
    <p:sldId id="259" r:id="rId4"/>
    <p:sldId id="261" r:id="rId5"/>
    <p:sldId id="303" r:id="rId6"/>
    <p:sldId id="304" r:id="rId7"/>
    <p:sldId id="269" r:id="rId8"/>
    <p:sldId id="302" r:id="rId9"/>
    <p:sldId id="258" r:id="rId10"/>
    <p:sldId id="264" r:id="rId11"/>
    <p:sldId id="260" r:id="rId12"/>
    <p:sldId id="262" r:id="rId13"/>
    <p:sldId id="263" r:id="rId14"/>
    <p:sldId id="265" r:id="rId15"/>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0"/>
    <p:restoredTop sz="94663"/>
  </p:normalViewPr>
  <p:slideViewPr>
    <p:cSldViewPr snapToGrid="0" snapToObjects="1">
      <p:cViewPr varScale="1">
        <p:scale>
          <a:sx n="117" d="100"/>
          <a:sy n="117" d="100"/>
        </p:scale>
        <p:origin x="424"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5B5F84-2691-6F47-BBAE-A24D3EFB2541}" type="datetimeFigureOut">
              <a:rPr lang="nl-NL" smtClean="0"/>
              <a:t>06-09-2020</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AE5B27-CB7B-BE4C-A248-A4D201F0CC39}" type="slidenum">
              <a:rPr lang="nl-NL" smtClean="0"/>
              <a:t>‹nr.›</a:t>
            </a:fld>
            <a:endParaRPr lang="nl-NL"/>
          </a:p>
        </p:txBody>
      </p:sp>
    </p:spTree>
    <p:extLst>
      <p:ext uri="{BB962C8B-B14F-4D97-AF65-F5344CB8AC3E}">
        <p14:creationId xmlns:p14="http://schemas.microsoft.com/office/powerpoint/2010/main" val="2246965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l.wikipedia.org/wiki/Marcus_Garvey"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nl.wikipedia.org/wiki/Redemption_Song#cite_note-2" TargetMode="External"/><Relationship Id="rId4" Type="http://schemas.openxmlformats.org/officeDocument/2006/relationships/hyperlink" Target="https://nl.wikipedia.org/wiki/Nova_Scotia"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Aan het eind van de jaren zestig, begin zeventig ontwikkelde de soul zich twee kanten op. Enerzijds werd de muziek steeds harder, ruiger en energieker, waarmee funk ontstond. Anderzijds ontwikkelde zich de zachtere en zoetere disco. </a:t>
            </a:r>
            <a:endParaRPr lang="nl-NL" dirty="0"/>
          </a:p>
        </p:txBody>
      </p:sp>
      <p:sp>
        <p:nvSpPr>
          <p:cNvPr id="4" name="Tijdelijke aanduiding voor dianummer 3"/>
          <p:cNvSpPr>
            <a:spLocks noGrp="1"/>
          </p:cNvSpPr>
          <p:nvPr>
            <p:ph type="sldNum" sz="quarter" idx="5"/>
          </p:nvPr>
        </p:nvSpPr>
        <p:spPr/>
        <p:txBody>
          <a:bodyPr/>
          <a:lstStyle/>
          <a:p>
            <a:fld id="{61AE5B27-CB7B-BE4C-A248-A4D201F0CC39}" type="slidenum">
              <a:rPr lang="nl-NL" smtClean="0"/>
              <a:t>4</a:t>
            </a:fld>
            <a:endParaRPr lang="nl-NL"/>
          </a:p>
        </p:txBody>
      </p:sp>
    </p:spTree>
    <p:extLst>
      <p:ext uri="{BB962C8B-B14F-4D97-AF65-F5344CB8AC3E}">
        <p14:creationId xmlns:p14="http://schemas.microsoft.com/office/powerpoint/2010/main" val="1207004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a:t>I shot </a:t>
            </a:r>
            <a:r>
              <a:rPr lang="nl-NL" sz="1200" err="1"/>
              <a:t>the</a:t>
            </a:r>
            <a:r>
              <a:rPr lang="nl-NL" sz="1200"/>
              <a:t> sheriff van Bob </a:t>
            </a:r>
            <a:r>
              <a:rPr lang="nl-NL" sz="1200" err="1"/>
              <a:t>Marley</a:t>
            </a:r>
            <a:r>
              <a:rPr lang="nl-NL" sz="1200"/>
              <a:t>: dit nummer gaat als je het oppervlakkig bekijkt over iemand die de sheriff heeft neergeschoten, maar het gaat natuurlijk over het hele systeem in Jamaica, dat functioneert namelijk niet, en de politie doet er niets aan. Zoals je ziet zit er vaak een dubbele bodem in de teksten, vrij vaak is reggae een regelrechte aanklacht tegen bijvoorbeeld de regering. </a:t>
            </a:r>
            <a:endParaRPr lang="nl-NL" sz="1200">
              <a:cs typeface="Arial"/>
            </a:endParaRPr>
          </a:p>
          <a:p>
            <a:endParaRPr lang="nl-NL"/>
          </a:p>
        </p:txBody>
      </p:sp>
      <p:sp>
        <p:nvSpPr>
          <p:cNvPr id="4" name="Tijdelijke aanduiding voor dianummer 3"/>
          <p:cNvSpPr>
            <a:spLocks noGrp="1"/>
          </p:cNvSpPr>
          <p:nvPr>
            <p:ph type="sldNum" sz="quarter" idx="5"/>
          </p:nvPr>
        </p:nvSpPr>
        <p:spPr/>
        <p:txBody>
          <a:bodyPr/>
          <a:lstStyle/>
          <a:p>
            <a:fld id="{61AE5B27-CB7B-BE4C-A248-A4D201F0CC39}" type="slidenum">
              <a:rPr lang="nl-NL" smtClean="0"/>
              <a:t>9</a:t>
            </a:fld>
            <a:endParaRPr lang="nl-NL"/>
          </a:p>
        </p:txBody>
      </p:sp>
    </p:spTree>
    <p:extLst>
      <p:ext uri="{BB962C8B-B14F-4D97-AF65-F5344CB8AC3E}">
        <p14:creationId xmlns:p14="http://schemas.microsoft.com/office/powerpoint/2010/main" val="542108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Muziek als stem voor iedereen: gaat over onrechtvaardigheid, verzet, liefde en menselijkheid</a:t>
            </a:r>
          </a:p>
          <a:p>
            <a:r>
              <a:rPr lang="nl-NL" sz="1200" b="0" i="0" kern="1200" dirty="0">
                <a:solidFill>
                  <a:schemeClr val="tx1"/>
                </a:solidFill>
                <a:effectLst/>
                <a:latin typeface="+mn-lt"/>
                <a:ea typeface="+mn-ea"/>
                <a:cs typeface="+mn-cs"/>
              </a:rPr>
              <a:t>Het nummer spoort aan "jezelf te bevrijden van geestelijke </a:t>
            </a:r>
            <a:r>
              <a:rPr lang="nl-NL" sz="1200" b="0" i="0" kern="1200" dirty="0" err="1">
                <a:solidFill>
                  <a:schemeClr val="tx1"/>
                </a:solidFill>
                <a:effectLst/>
                <a:latin typeface="+mn-lt"/>
                <a:ea typeface="+mn-ea"/>
                <a:cs typeface="+mn-cs"/>
              </a:rPr>
              <a:t>slaverij</a:t>
            </a:r>
            <a:r>
              <a:rPr lang="nl-NL" sz="1200" b="0" i="0" kern="1200" dirty="0">
                <a:solidFill>
                  <a:schemeClr val="tx1"/>
                </a:solidFill>
                <a:effectLst/>
                <a:latin typeface="+mn-lt"/>
                <a:ea typeface="+mn-ea"/>
                <a:cs typeface="+mn-cs"/>
              </a:rPr>
              <a:t>", omdat "niemand behalve wijzelf onze geesten kunnen bevrijden". Deze tekst is afkomstig van een speech gegeven door </a:t>
            </a:r>
            <a:r>
              <a:rPr lang="nl-NL" sz="1200" b="0" i="0" u="none" strike="noStrike" kern="1200" dirty="0">
                <a:solidFill>
                  <a:schemeClr val="tx1"/>
                </a:solidFill>
                <a:effectLst/>
                <a:latin typeface="+mn-lt"/>
                <a:ea typeface="+mn-ea"/>
                <a:cs typeface="+mn-cs"/>
                <a:hlinkClick r:id="rId3" tooltip="Marcus Garvey"/>
              </a:rPr>
              <a:t>Marcus Garvey</a:t>
            </a:r>
            <a:r>
              <a:rPr lang="nl-NL" sz="1200" b="0" i="0" kern="1200" dirty="0">
                <a:solidFill>
                  <a:schemeClr val="tx1"/>
                </a:solidFill>
                <a:effectLst/>
                <a:latin typeface="+mn-lt"/>
                <a:ea typeface="+mn-ea"/>
                <a:cs typeface="+mn-cs"/>
              </a:rPr>
              <a:t> in </a:t>
            </a:r>
            <a:r>
              <a:rPr lang="nl-NL" sz="1200" b="0" i="0" u="none" strike="noStrike" kern="1200" dirty="0">
                <a:solidFill>
                  <a:schemeClr val="tx1"/>
                </a:solidFill>
                <a:effectLst/>
                <a:latin typeface="+mn-lt"/>
                <a:ea typeface="+mn-ea"/>
                <a:cs typeface="+mn-cs"/>
                <a:hlinkClick r:id="rId4" tooltip="Nova Scotia"/>
              </a:rPr>
              <a:t>Nova Scotia</a:t>
            </a:r>
            <a:r>
              <a:rPr lang="nl-NL" sz="1200" b="0" i="0" kern="1200" dirty="0">
                <a:solidFill>
                  <a:schemeClr val="tx1"/>
                </a:solidFill>
                <a:effectLst/>
                <a:latin typeface="+mn-lt"/>
                <a:ea typeface="+mn-ea"/>
                <a:cs typeface="+mn-cs"/>
              </a:rPr>
              <a:t> in oktober 1937 die gepubliceerd werd in zijn magazine </a:t>
            </a:r>
            <a:r>
              <a:rPr lang="nl-NL" sz="1200" b="0" i="1" kern="1200" dirty="0">
                <a:solidFill>
                  <a:schemeClr val="tx1"/>
                </a:solidFill>
                <a:effectLst/>
                <a:latin typeface="+mn-lt"/>
                <a:ea typeface="+mn-ea"/>
                <a:cs typeface="+mn-cs"/>
              </a:rPr>
              <a:t>Black Man</a:t>
            </a:r>
            <a:r>
              <a:rPr lang="nl-NL" sz="1200" b="0" i="0" kern="1200" dirty="0">
                <a:solidFill>
                  <a:schemeClr val="tx1"/>
                </a:solidFill>
                <a:effectLst/>
                <a:latin typeface="+mn-lt"/>
                <a:ea typeface="+mn-ea"/>
                <a:cs typeface="+mn-cs"/>
              </a:rPr>
              <a:t>:</a:t>
            </a:r>
            <a:r>
              <a:rPr lang="nl-NL" sz="1200" b="0" i="0" u="none" strike="noStrike" kern="1200" baseline="30000" dirty="0">
                <a:solidFill>
                  <a:schemeClr val="tx1"/>
                </a:solidFill>
                <a:effectLst/>
                <a:latin typeface="+mn-lt"/>
                <a:ea typeface="+mn-ea"/>
                <a:cs typeface="+mn-cs"/>
                <a:hlinkClick r:id="rId5"/>
              </a:rPr>
              <a:t>[2]</a:t>
            </a:r>
            <a:endParaRPr lang="nl-NL" dirty="0"/>
          </a:p>
        </p:txBody>
      </p:sp>
      <p:sp>
        <p:nvSpPr>
          <p:cNvPr id="4" name="Tijdelijke aanduiding voor dianummer 3"/>
          <p:cNvSpPr>
            <a:spLocks noGrp="1"/>
          </p:cNvSpPr>
          <p:nvPr>
            <p:ph type="sldNum" sz="quarter" idx="5"/>
          </p:nvPr>
        </p:nvSpPr>
        <p:spPr/>
        <p:txBody>
          <a:bodyPr/>
          <a:lstStyle/>
          <a:p>
            <a:fld id="{61AE5B27-CB7B-BE4C-A248-A4D201F0CC39}" type="slidenum">
              <a:rPr lang="nl-NL" smtClean="0"/>
              <a:t>10</a:t>
            </a:fld>
            <a:endParaRPr lang="nl-NL"/>
          </a:p>
        </p:txBody>
      </p:sp>
    </p:spTree>
    <p:extLst>
      <p:ext uri="{BB962C8B-B14F-4D97-AF65-F5344CB8AC3E}">
        <p14:creationId xmlns:p14="http://schemas.microsoft.com/office/powerpoint/2010/main" val="125495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a:solidFill>
                  <a:schemeClr val="tx1"/>
                </a:solidFill>
                <a:effectLst/>
                <a:latin typeface="+mn-lt"/>
                <a:ea typeface="+mn-ea"/>
                <a:cs typeface="+mn-cs"/>
              </a:rPr>
              <a:t>‘we </a:t>
            </a:r>
            <a:r>
              <a:rPr lang="nl-NL" sz="1200" b="0" i="0" kern="1200" err="1">
                <a:solidFill>
                  <a:schemeClr val="tx1"/>
                </a:solidFill>
                <a:effectLst/>
                <a:latin typeface="+mn-lt"/>
                <a:ea typeface="+mn-ea"/>
                <a:cs typeface="+mn-cs"/>
              </a:rPr>
              <a:t>will</a:t>
            </a:r>
            <a:r>
              <a:rPr lang="nl-NL" sz="1200" b="0" i="0" kern="1200">
                <a:solidFill>
                  <a:schemeClr val="tx1"/>
                </a:solidFill>
                <a:effectLst/>
                <a:latin typeface="+mn-lt"/>
                <a:ea typeface="+mn-ea"/>
                <a:cs typeface="+mn-cs"/>
              </a:rPr>
              <a:t> rock </a:t>
            </a:r>
            <a:r>
              <a:rPr lang="nl-NL" sz="1200" b="0" i="0" kern="1200" err="1">
                <a:solidFill>
                  <a:schemeClr val="tx1"/>
                </a:solidFill>
                <a:effectLst/>
                <a:latin typeface="+mn-lt"/>
                <a:ea typeface="+mn-ea"/>
                <a:cs typeface="+mn-cs"/>
              </a:rPr>
              <a:t>you</a:t>
            </a:r>
            <a:r>
              <a:rPr lang="nl-NL" sz="1200" b="0" i="0" kern="1200">
                <a:solidFill>
                  <a:schemeClr val="tx1"/>
                </a:solidFill>
                <a:effectLst/>
                <a:latin typeface="+mn-lt"/>
                <a:ea typeface="+mn-ea"/>
                <a:cs typeface="+mn-cs"/>
              </a:rPr>
              <a:t>’ valt op heel veel manieren te interpreteren, maar in de context van het nummer lijkt ‘wij zullen opschudding veroorzaken’. De tekst gaat over een jongen die op straat speelt en lawaai maakt, een jonge man die op straat roept dat hij de wereld gaat veranderen en een zielige oude man die smeekt dat  het ooit vrede gaat worden.</a:t>
            </a:r>
            <a:endParaRPr lang="nl-NL"/>
          </a:p>
        </p:txBody>
      </p:sp>
      <p:sp>
        <p:nvSpPr>
          <p:cNvPr id="4" name="Tijdelijke aanduiding voor dianummer 3"/>
          <p:cNvSpPr>
            <a:spLocks noGrp="1"/>
          </p:cNvSpPr>
          <p:nvPr>
            <p:ph type="sldNum" sz="quarter" idx="5"/>
          </p:nvPr>
        </p:nvSpPr>
        <p:spPr/>
        <p:txBody>
          <a:bodyPr/>
          <a:lstStyle/>
          <a:p>
            <a:fld id="{61AE5B27-CB7B-BE4C-A248-A4D201F0CC39}" type="slidenum">
              <a:rPr lang="nl-NL" smtClean="0"/>
              <a:t>14</a:t>
            </a:fld>
            <a:endParaRPr lang="nl-NL"/>
          </a:p>
        </p:txBody>
      </p:sp>
    </p:spTree>
    <p:extLst>
      <p:ext uri="{BB962C8B-B14F-4D97-AF65-F5344CB8AC3E}">
        <p14:creationId xmlns:p14="http://schemas.microsoft.com/office/powerpoint/2010/main" val="83890986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2.wdp"/><Relationship Id="rId7" Type="http://schemas.microsoft.com/office/2007/relationships/hdphoto" Target="../media/hdphoto5.wdp"/><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4.wdp"/><Relationship Id="rId4" Type="http://schemas.microsoft.com/office/2007/relationships/hdphoto" Target="../media/hdphoto3.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jpeg"/><Relationship Id="rId1" Type="http://schemas.openxmlformats.org/officeDocument/2006/relationships/slideMaster" Target="../slideMasters/slideMaster1.xml"/><Relationship Id="rId5" Type="http://schemas.microsoft.com/office/2007/relationships/hdphoto" Target="../media/hdphoto7.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jpeg"/><Relationship Id="rId1" Type="http://schemas.openxmlformats.org/officeDocument/2006/relationships/slideMaster" Target="../slideMasters/slideMaster1.xml"/><Relationship Id="rId5" Type="http://schemas.microsoft.com/office/2007/relationships/hdphoto" Target="../media/hdphoto9.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4.jpeg"/><Relationship Id="rId1" Type="http://schemas.openxmlformats.org/officeDocument/2006/relationships/slideMaster" Target="../slideMasters/slideMaster1.xml"/><Relationship Id="rId5" Type="http://schemas.microsoft.com/office/2007/relationships/hdphoto" Target="../media/hdphoto1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cstate="email">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 y="4282763"/>
            <a:ext cx="7772400" cy="80683"/>
          </a:xfrm>
          <a:prstGeom prst="rect">
            <a:avLst/>
          </a:prstGeom>
          <a:blipFill dpi="0" rotWithShape="1">
            <a:blip r:embed="rId2" cstate="email">
              <a:alphaModFix amt="8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1484779"/>
            <a:ext cx="7772400" cy="2743200"/>
          </a:xfrm>
          <a:prstGeom prst="rect">
            <a:avLst/>
          </a:prstGeom>
          <a:blipFill dpi="0" rotWithShape="1">
            <a:blip r:embed="rId2" cstate="email">
              <a:alphaModFix amt="8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6" cstate="email">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8"/>
                  <a:srcRect/>
                  <a:tile tx="6350" ty="-127000" sx="65000" sy="64000" flip="none" algn="tl"/>
                </a:blipFill>
              </a:defRPr>
            </a:lvl1pPr>
          </a:lstStyle>
          <a:p>
            <a:r>
              <a:rPr lang="nl-NL"/>
              <a:t>Klik om stijl te bewerken</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3784D5CD-9FB1-E54A-9840-F33B323B72F7}" type="datetimeFigureOut">
              <a:rPr lang="nl-NL" smtClean="0"/>
              <a:t>06-09-2020</a:t>
            </a:fld>
            <a:endParaRPr lang="nl-NL"/>
          </a:p>
        </p:txBody>
      </p:sp>
      <p:sp>
        <p:nvSpPr>
          <p:cNvPr id="5" name="Footer Placeholder 4"/>
          <p:cNvSpPr>
            <a:spLocks noGrp="1"/>
          </p:cNvSpPr>
          <p:nvPr>
            <p:ph type="ftr" sz="quarter" idx="11"/>
          </p:nvPr>
        </p:nvSpPr>
        <p:spPr>
          <a:xfrm>
            <a:off x="812805" y="6272785"/>
            <a:ext cx="4745736" cy="365125"/>
          </a:xfrm>
        </p:spPr>
        <p:txBody>
          <a:bodyPr/>
          <a:lstStyle/>
          <a:p>
            <a:endParaRPr lang="nl-NL"/>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DB64E54C-84B2-3948-A049-D0CD88CE9CD3}" type="slidenum">
              <a:rPr lang="nl-NL" smtClean="0"/>
              <a:t>‹nr.›</a:t>
            </a:fld>
            <a:endParaRPr lang="nl-NL"/>
          </a:p>
        </p:txBody>
      </p:sp>
    </p:spTree>
    <p:extLst>
      <p:ext uri="{BB962C8B-B14F-4D97-AF65-F5344CB8AC3E}">
        <p14:creationId xmlns:p14="http://schemas.microsoft.com/office/powerpoint/2010/main" val="4188432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Tekststijl van het model bewerken
Tweede niveau
Derde niveau
Vierde niveau
Vijfde niveau</a:t>
            </a:r>
            <a:endParaRPr lang="en-US"/>
          </a:p>
        </p:txBody>
      </p:sp>
      <p:sp>
        <p:nvSpPr>
          <p:cNvPr id="7" name="Date Placeholder 6"/>
          <p:cNvSpPr>
            <a:spLocks noGrp="1"/>
          </p:cNvSpPr>
          <p:nvPr>
            <p:ph type="dt" sz="half" idx="10"/>
          </p:nvPr>
        </p:nvSpPr>
        <p:spPr/>
        <p:txBody>
          <a:bodyPr/>
          <a:lstStyle/>
          <a:p>
            <a:fld id="{3784D5CD-9FB1-E54A-9840-F33B323B72F7}" type="datetimeFigureOut">
              <a:rPr lang="nl-NL" smtClean="0"/>
              <a:t>06-09-2020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DB64E54C-84B2-3948-A049-D0CD88CE9CD3}" type="slidenum">
              <a:rPr lang="nl-NL" smtClean="0"/>
              <a:t>‹nr.›</a:t>
            </a:fld>
            <a:endParaRPr lang="nl-NL"/>
          </a:p>
        </p:txBody>
      </p:sp>
    </p:spTree>
    <p:extLst>
      <p:ext uri="{BB962C8B-B14F-4D97-AF65-F5344CB8AC3E}">
        <p14:creationId xmlns:p14="http://schemas.microsoft.com/office/powerpoint/2010/main" val="3166268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nl-NL"/>
              <a:t>Klik om stijl te bewerken</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nl-NL"/>
              <a:t>Tekststijl van het model bewerken
Tweede niveau
Derde niveau
Vierde niveau
Vijfde niveau</a:t>
            </a:r>
            <a:endParaRPr lang="en-US" dirty="0"/>
          </a:p>
        </p:txBody>
      </p:sp>
      <p:sp>
        <p:nvSpPr>
          <p:cNvPr id="7" name="Date Placeholder 6"/>
          <p:cNvSpPr>
            <a:spLocks noGrp="1"/>
          </p:cNvSpPr>
          <p:nvPr>
            <p:ph type="dt" sz="half" idx="10"/>
          </p:nvPr>
        </p:nvSpPr>
        <p:spPr/>
        <p:txBody>
          <a:bodyPr/>
          <a:lstStyle/>
          <a:p>
            <a:fld id="{3784D5CD-9FB1-E54A-9840-F33B323B72F7}" type="datetimeFigureOut">
              <a:rPr lang="nl-NL" smtClean="0"/>
              <a:t>06-09-2020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DB64E54C-84B2-3948-A049-D0CD88CE9CD3}" type="slidenum">
              <a:rPr lang="nl-NL" smtClean="0"/>
              <a:t>‹nr.›</a:t>
            </a:fld>
            <a:endParaRPr lang="nl-NL"/>
          </a:p>
        </p:txBody>
      </p:sp>
    </p:spTree>
    <p:extLst>
      <p:ext uri="{BB962C8B-B14F-4D97-AF65-F5344CB8AC3E}">
        <p14:creationId xmlns:p14="http://schemas.microsoft.com/office/powerpoint/2010/main" val="1177018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nl-NL"/>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A48E1097-B7EC-2949-A714-A6C7D3AB45AF}" type="slidenum">
              <a:rPr lang="nl-NL"/>
              <a:pPr>
                <a:defRPr/>
              </a:pPr>
              <a:t>‹nr.›</a:t>
            </a:fld>
            <a:endParaRPr lang="nl-NL"/>
          </a:p>
        </p:txBody>
      </p:sp>
    </p:spTree>
    <p:extLst>
      <p:ext uri="{BB962C8B-B14F-4D97-AF65-F5344CB8AC3E}">
        <p14:creationId xmlns:p14="http://schemas.microsoft.com/office/powerpoint/2010/main" val="303418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
Tweede niveau
Derde niveau
Vierde niveau
Vijfde niveau</a:t>
            </a:r>
            <a:endParaRPr lang="en-US" dirty="0"/>
          </a:p>
        </p:txBody>
      </p:sp>
      <p:sp>
        <p:nvSpPr>
          <p:cNvPr id="7" name="Date Placeholder 6"/>
          <p:cNvSpPr>
            <a:spLocks noGrp="1"/>
          </p:cNvSpPr>
          <p:nvPr>
            <p:ph type="dt" sz="half" idx="10"/>
          </p:nvPr>
        </p:nvSpPr>
        <p:spPr/>
        <p:txBody>
          <a:bodyPr/>
          <a:lstStyle/>
          <a:p>
            <a:fld id="{3784D5CD-9FB1-E54A-9840-F33B323B72F7}" type="datetimeFigureOut">
              <a:rPr lang="nl-NL" smtClean="0"/>
              <a:t>06-09-2020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DB64E54C-84B2-3948-A049-D0CD88CE9CD3}" type="slidenum">
              <a:rPr lang="nl-NL" smtClean="0"/>
              <a:t>‹nr.›</a:t>
            </a:fld>
            <a:endParaRPr lang="nl-NL"/>
          </a:p>
        </p:txBody>
      </p:sp>
    </p:spTree>
    <p:extLst>
      <p:ext uri="{BB962C8B-B14F-4D97-AF65-F5344CB8AC3E}">
        <p14:creationId xmlns:p14="http://schemas.microsoft.com/office/powerpoint/2010/main" val="254903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cstate="email">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nl-NL"/>
              <a:t>Klik om stijl te bewerken</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
Tweede niveau
Derde niveau
Vierde niveau
Vijfde niveau</a:t>
            </a:r>
            <a:endParaRPr lang="en-US"/>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3784D5CD-9FB1-E54A-9840-F33B323B72F7}" type="datetimeFigureOut">
              <a:rPr lang="nl-NL" smtClean="0"/>
              <a:t>06-09-2020</a:t>
            </a:fld>
            <a:endParaRPr lang="nl-NL"/>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nl-NL"/>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DB64E54C-84B2-3948-A049-D0CD88CE9CD3}" type="slidenum">
              <a:rPr lang="nl-NL" smtClean="0"/>
              <a:t>‹nr.›</a:t>
            </a:fld>
            <a:endParaRPr lang="nl-NL"/>
          </a:p>
        </p:txBody>
      </p:sp>
    </p:spTree>
    <p:extLst>
      <p:ext uri="{BB962C8B-B14F-4D97-AF65-F5344CB8AC3E}">
        <p14:creationId xmlns:p14="http://schemas.microsoft.com/office/powerpoint/2010/main" val="1082319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nl-NL"/>
              <a:t>Tekststijl van het model bewerken
Tweede niveau
Derde niveau
Vierde niveau
Vijfde niveau</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3784D5CD-9FB1-E54A-9840-F33B323B72F7}" type="datetimeFigureOut">
              <a:rPr lang="nl-NL" smtClean="0"/>
              <a:t>06-09-2020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B64E54C-84B2-3948-A049-D0CD88CE9CD3}" type="slidenum">
              <a:rPr lang="nl-NL" smtClean="0"/>
              <a:t>‹nr.›</a:t>
            </a:fld>
            <a:endParaRPr lang="nl-NL"/>
          </a:p>
        </p:txBody>
      </p:sp>
    </p:spTree>
    <p:extLst>
      <p:ext uri="{BB962C8B-B14F-4D97-AF65-F5344CB8AC3E}">
        <p14:creationId xmlns:p14="http://schemas.microsoft.com/office/powerpoint/2010/main" val="327319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endParaRPr lang="en-US"/>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
Tweede niveau
Derde niveau
Vierde niveau
Vijfde niveau</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endParaRPr lang="en-US"/>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
Tweede niveau
Derde niveau
Vierde niveau
Vijfde niveau</a:t>
            </a:r>
            <a:endParaRPr lang="en-US" dirty="0"/>
          </a:p>
        </p:txBody>
      </p:sp>
      <p:sp>
        <p:nvSpPr>
          <p:cNvPr id="7" name="Date Placeholder 6"/>
          <p:cNvSpPr>
            <a:spLocks noGrp="1"/>
          </p:cNvSpPr>
          <p:nvPr>
            <p:ph type="dt" sz="half" idx="10"/>
          </p:nvPr>
        </p:nvSpPr>
        <p:spPr/>
        <p:txBody>
          <a:bodyPr/>
          <a:lstStyle/>
          <a:p>
            <a:fld id="{3784D5CD-9FB1-E54A-9840-F33B323B72F7}" type="datetimeFigureOut">
              <a:rPr lang="nl-NL" smtClean="0"/>
              <a:t>06-09-2020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DB64E54C-84B2-3948-A049-D0CD88CE9CD3}" type="slidenum">
              <a:rPr lang="nl-NL" smtClean="0"/>
              <a:t>‹nr.›</a:t>
            </a:fld>
            <a:endParaRPr lang="nl-NL"/>
          </a:p>
        </p:txBody>
      </p:sp>
      <p:sp>
        <p:nvSpPr>
          <p:cNvPr id="10" name="Title 9"/>
          <p:cNvSpPr>
            <a:spLocks noGrp="1"/>
          </p:cNvSpPr>
          <p:nvPr>
            <p:ph type="title"/>
          </p:nvPr>
        </p:nvSpPr>
        <p:spPr/>
        <p:txBody>
          <a:bodyPr/>
          <a:lstStyle/>
          <a:p>
            <a:r>
              <a:rPr lang="nl-NL"/>
              <a:t>Klik om stijl te bewerken</a:t>
            </a:r>
            <a:endParaRPr lang="en-US" dirty="0"/>
          </a:p>
        </p:txBody>
      </p:sp>
    </p:spTree>
    <p:extLst>
      <p:ext uri="{BB962C8B-B14F-4D97-AF65-F5344CB8AC3E}">
        <p14:creationId xmlns:p14="http://schemas.microsoft.com/office/powerpoint/2010/main" val="502282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3784D5CD-9FB1-E54A-9840-F33B323B72F7}" type="datetimeFigureOut">
              <a:rPr lang="nl-NL" smtClean="0"/>
              <a:t>06-09-2020</a:t>
            </a:fld>
            <a:endParaRPr lang="nl-NL"/>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nl-NL"/>
          </a:p>
        </p:txBody>
      </p:sp>
      <p:sp>
        <p:nvSpPr>
          <p:cNvPr id="5" name="Slide Number Placeholder 4"/>
          <p:cNvSpPr>
            <a:spLocks noGrp="1"/>
          </p:cNvSpPr>
          <p:nvPr>
            <p:ph type="sldNum" sz="quarter" idx="12"/>
          </p:nvPr>
        </p:nvSpPr>
        <p:spPr/>
        <p:txBody>
          <a:bodyPr/>
          <a:lstStyle/>
          <a:p>
            <a:fld id="{DB64E54C-84B2-3948-A049-D0CD88CE9CD3}" type="slidenum">
              <a:rPr lang="nl-NL" smtClean="0"/>
              <a:t>‹nr.›</a:t>
            </a:fld>
            <a:endParaRPr lang="nl-NL"/>
          </a:p>
        </p:txBody>
      </p:sp>
      <p:sp>
        <p:nvSpPr>
          <p:cNvPr id="6" name="Title 5"/>
          <p:cNvSpPr>
            <a:spLocks noGrp="1"/>
          </p:cNvSpPr>
          <p:nvPr>
            <p:ph type="title"/>
          </p:nvPr>
        </p:nvSpPr>
        <p:spPr/>
        <p:txBody>
          <a:bodyPr/>
          <a:lstStyle/>
          <a:p>
            <a:r>
              <a:rPr lang="nl-NL"/>
              <a:t>Klik om stijl te bewerken</a:t>
            </a:r>
            <a:endParaRPr lang="en-US"/>
          </a:p>
        </p:txBody>
      </p:sp>
    </p:spTree>
    <p:extLst>
      <p:ext uri="{BB962C8B-B14F-4D97-AF65-F5344CB8AC3E}">
        <p14:creationId xmlns:p14="http://schemas.microsoft.com/office/powerpoint/2010/main" val="349537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4D5CD-9FB1-E54A-9840-F33B323B72F7}" type="datetimeFigureOut">
              <a:rPr lang="nl-NL" smtClean="0"/>
              <a:t>06-09-2020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DB64E54C-84B2-3948-A049-D0CD88CE9CD3}" type="slidenum">
              <a:rPr lang="nl-NL" smtClean="0"/>
              <a:t>‹nr.›</a:t>
            </a:fld>
            <a:endParaRPr lang="nl-NL"/>
          </a:p>
        </p:txBody>
      </p:sp>
    </p:spTree>
    <p:extLst>
      <p:ext uri="{BB962C8B-B14F-4D97-AF65-F5344CB8AC3E}">
        <p14:creationId xmlns:p14="http://schemas.microsoft.com/office/powerpoint/2010/main" val="997456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nl-NL"/>
              <a:t>Klik om stijl te bewerken</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nl-NL"/>
              <a:t>Tekststijl van het model bewerken
Tweede niveau
Derde niveau
Vierde niveau
Vijfde niveau</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
Tweede niveau
Derde niveau
Vierde niveau
Vijfde niveau</a:t>
            </a:r>
            <a:endParaRPr lang="en-US"/>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fld id="{3784D5CD-9FB1-E54A-9840-F33B323B72F7}" type="datetimeFigureOut">
              <a:rPr lang="nl-NL" smtClean="0"/>
              <a:t>06-09-2020</a:t>
            </a:fld>
            <a:endParaRPr lang="nl-NL"/>
          </a:p>
        </p:txBody>
      </p:sp>
      <p:sp>
        <p:nvSpPr>
          <p:cNvPr id="10" name="Footer Placeholder 9"/>
          <p:cNvSpPr>
            <a:spLocks noGrp="1"/>
          </p:cNvSpPr>
          <p:nvPr>
            <p:ph type="ftr" sz="quarter" idx="11"/>
          </p:nvPr>
        </p:nvSpPr>
        <p:spPr/>
        <p:txBody>
          <a:bodyPr/>
          <a:lstStyle/>
          <a:p>
            <a:endParaRPr lang="nl-NL"/>
          </a:p>
        </p:txBody>
      </p:sp>
      <p:sp>
        <p:nvSpPr>
          <p:cNvPr id="11" name="Slide Number Placeholder 10"/>
          <p:cNvSpPr>
            <a:spLocks noGrp="1"/>
          </p:cNvSpPr>
          <p:nvPr>
            <p:ph type="sldNum" sz="quarter" idx="12"/>
          </p:nvPr>
        </p:nvSpPr>
        <p:spPr/>
        <p:txBody>
          <a:bodyPr/>
          <a:lstStyle/>
          <a:p>
            <a:fld id="{DB64E54C-84B2-3948-A049-D0CD88CE9CD3}" type="slidenum">
              <a:rPr lang="nl-NL" smtClean="0"/>
              <a:t>‹nr.›</a:t>
            </a:fld>
            <a:endParaRPr lang="nl-NL"/>
          </a:p>
        </p:txBody>
      </p:sp>
    </p:spTree>
    <p:extLst>
      <p:ext uri="{BB962C8B-B14F-4D97-AF65-F5344CB8AC3E}">
        <p14:creationId xmlns:p14="http://schemas.microsoft.com/office/powerpoint/2010/main" val="2725178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nl-NL"/>
              <a:t>Klik om stijl te bewerken</a:t>
            </a:r>
            <a:endParaRPr lang="en-US" dirty="0"/>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
Tweede niveau
Derde niveau
Vierde niveau
Vijfde niveau</a:t>
            </a:r>
            <a:endParaRPr lang="en-US"/>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fld id="{3784D5CD-9FB1-E54A-9840-F33B323B72F7}" type="datetimeFigureOut">
              <a:rPr lang="nl-NL" smtClean="0"/>
              <a:t>06-09-2020</a:t>
            </a:fld>
            <a:endParaRPr lang="nl-NL"/>
          </a:p>
        </p:txBody>
      </p:sp>
      <p:sp>
        <p:nvSpPr>
          <p:cNvPr id="10" name="Slide Number Placeholder 9"/>
          <p:cNvSpPr>
            <a:spLocks noGrp="1"/>
          </p:cNvSpPr>
          <p:nvPr>
            <p:ph type="sldNum" sz="quarter" idx="12"/>
          </p:nvPr>
        </p:nvSpPr>
        <p:spPr/>
        <p:txBody>
          <a:bodyPr/>
          <a:lstStyle/>
          <a:p>
            <a:fld id="{DB64E54C-84B2-3948-A049-D0CD88CE9CD3}" type="slidenum">
              <a:rPr lang="nl-NL" smtClean="0"/>
              <a:t>‹nr.›</a:t>
            </a:fld>
            <a:endParaRPr lang="nl-NL"/>
          </a:p>
        </p:txBody>
      </p:sp>
    </p:spTree>
    <p:extLst>
      <p:ext uri="{BB962C8B-B14F-4D97-AF65-F5344CB8AC3E}">
        <p14:creationId xmlns:p14="http://schemas.microsoft.com/office/powerpoint/2010/main" val="401197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4" cstate="email">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3784D5CD-9FB1-E54A-9840-F33B323B72F7}" type="datetimeFigureOut">
              <a:rPr lang="nl-NL" smtClean="0"/>
              <a:t>06-09-2020</a:t>
            </a:fld>
            <a:endParaRPr lang="nl-NL"/>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nl-NL"/>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DB64E54C-84B2-3948-A049-D0CD88CE9CD3}" type="slidenum">
              <a:rPr lang="nl-NL" smtClean="0"/>
              <a:t>‹nr.›</a:t>
            </a:fld>
            <a:endParaRPr lang="nl-NL"/>
          </a:p>
        </p:txBody>
      </p:sp>
    </p:spTree>
    <p:extLst>
      <p:ext uri="{BB962C8B-B14F-4D97-AF65-F5344CB8AC3E}">
        <p14:creationId xmlns:p14="http://schemas.microsoft.com/office/powerpoint/2010/main" val="39714739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200" b="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watch?v=TIuX_etKbJg" TargetMode="External"/><Relationship Id="rId3" Type="http://schemas.openxmlformats.org/officeDocument/2006/relationships/image" Target="../media/image3.png"/><Relationship Id="rId7"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youtube.com/watch?v=tlQn8_I6pjY" TargetMode="External"/><Relationship Id="rId5" Type="http://schemas.openxmlformats.org/officeDocument/2006/relationships/image" Target="../media/image35.tiff"/><Relationship Id="rId10" Type="http://schemas.openxmlformats.org/officeDocument/2006/relationships/image" Target="../media/image38.jpeg"/><Relationship Id="rId4" Type="http://schemas.openxmlformats.org/officeDocument/2006/relationships/hyperlink" Target="https://www.youtube.com/watch?v=xrYP2QqQ5wo" TargetMode="External"/><Relationship Id="rId9" Type="http://schemas.openxmlformats.org/officeDocument/2006/relationships/image" Target="../media/image37.jpeg"/></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yqrAPOZxgzU" TargetMode="Externa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tiff"/></Relationships>
</file>

<file path=ppt/slides/_rels/slide13.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49.tiff"/><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youtube.com/watch?v=qvYmFcAegH4" TargetMode="External"/><Relationship Id="rId4" Type="http://schemas.openxmlformats.org/officeDocument/2006/relationships/image" Target="../media/image48.jpeg"/></Relationships>
</file>

<file path=ppt/slides/_rels/slide14.xml.rels><?xml version="1.0" encoding="UTF-8" standalone="yes"?>
<Relationships xmlns="http://schemas.openxmlformats.org/package/2006/relationships"><Relationship Id="rId8" Type="http://schemas.openxmlformats.org/officeDocument/2006/relationships/image" Target="../media/image51.tiff"/><Relationship Id="rId3" Type="http://schemas.openxmlformats.org/officeDocument/2006/relationships/hyperlink" Target="https://www.youtube.com/watch?v=pES8SezkV8w" TargetMode="External"/><Relationship Id="rId7" Type="http://schemas.openxmlformats.org/officeDocument/2006/relationships/image" Target="../media/image50.tif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s://www.youtube.com/watch?v=OkrMnu9k4-A" TargetMode="External"/><Relationship Id="rId10" Type="http://schemas.openxmlformats.org/officeDocument/2006/relationships/image" Target="../media/image53.tiff"/><Relationship Id="rId4" Type="http://schemas.openxmlformats.org/officeDocument/2006/relationships/hyperlink" Target="https://www.youtube.com/watch?v=_eFBGEx5ccQ" TargetMode="External"/><Relationship Id="rId9" Type="http://schemas.openxmlformats.org/officeDocument/2006/relationships/image" Target="../media/image52.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image" Target="../media/image9.png"/><Relationship Id="rId5" Type="http://schemas.microsoft.com/office/2007/relationships/hdphoto" Target="../media/hdphoto12.wdp"/><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hyperlink" Target="http://www.ad.nl/muziek/de-10-meest-legendarische-danspasjes-op-een-rij~a783767f/" TargetMode="External"/><Relationship Id="rId2" Type="http://schemas.openxmlformats.org/officeDocument/2006/relationships/hyperlink" Target="https://www.youtube.com/watch?v=im9XuJJXylw"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www.youtube.com/watch?v=s3Q80mk7bxE&amp;feature=related" TargetMode="External"/><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tNdZpNUzFIg" TargetMode="Externa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hyperlink" Target="https://www.youtube.com/watch?v=oOWsT2bxKkE"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jpeg"/><Relationship Id="rId7"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2.xml"/><Relationship Id="rId6" Type="http://schemas.microsoft.com/office/2007/relationships/hdphoto" Target="../media/hdphoto13.wdp"/><Relationship Id="rId5" Type="http://schemas.openxmlformats.org/officeDocument/2006/relationships/image" Target="../media/image23.png"/><Relationship Id="rId4" Type="http://schemas.openxmlformats.org/officeDocument/2006/relationships/image" Target="../media/image22.jpe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69VsAEafSgM" TargetMode="External"/><Relationship Id="rId7" Type="http://schemas.openxmlformats.org/officeDocument/2006/relationships/image" Target="../media/image29.jpeg"/><Relationship Id="rId2" Type="http://schemas.openxmlformats.org/officeDocument/2006/relationships/hyperlink" Target="https://www.youtube.com/watch?v=gYkACVDFmeg" TargetMode="Externa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www.youtube.com/watch?v=iiyxosBAge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 Id="rId4" Type="http://schemas.openxmlformats.org/officeDocument/2006/relationships/image" Target="../media/image32.tiff"/></Relationships>
</file>

<file path=ppt/slides/_rels/slide9.xml.rels><?xml version="1.0" encoding="UTF-8" standalone="yes"?>
<Relationships xmlns="http://schemas.openxmlformats.org/package/2006/relationships"><Relationship Id="rId8" Type="http://schemas.openxmlformats.org/officeDocument/2006/relationships/hyperlink" Target="https://schooltv.nl/video/het-klokhuis-reggae-1/" TargetMode="External"/><Relationship Id="rId3" Type="http://schemas.openxmlformats.org/officeDocument/2006/relationships/hyperlink" Target="https://www.youtube.com/watch?time_continue=60&amp;v=UEk9wo7sh5Y&amp;feature=emb_logo" TargetMode="External"/><Relationship Id="rId7" Type="http://schemas.openxmlformats.org/officeDocument/2006/relationships/image" Target="../media/image34.tiff"/><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33.jpeg"/><Relationship Id="rId4" Type="http://schemas.openxmlformats.org/officeDocument/2006/relationships/hyperlink" Target="https://www.youtube.com/watch?v=Xa0HOpQRpLM" TargetMode="External"/><Relationship Id="rId9" Type="http://schemas.openxmlformats.org/officeDocument/2006/relationships/hyperlink" Target="https://www.youtube.com/watch?v=Cnk9ydJWGb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1"/>
          </p:nvPr>
        </p:nvSpPr>
        <p:spPr>
          <a:xfrm>
            <a:off x="1371600" y="3886200"/>
            <a:ext cx="6400800" cy="2422058"/>
          </a:xfrm>
        </p:spPr>
        <p:txBody>
          <a:bodyPr>
            <a:normAutofit/>
          </a:bodyPr>
          <a:lstStyle/>
          <a:p>
            <a:r>
              <a:rPr lang="nl-NL" dirty="0"/>
              <a:t> </a:t>
            </a:r>
          </a:p>
          <a:p>
            <a:endParaRPr lang="nl-NL" dirty="0"/>
          </a:p>
        </p:txBody>
      </p:sp>
      <p:sp>
        <p:nvSpPr>
          <p:cNvPr id="6" name="Title 1">
            <a:extLst>
              <a:ext uri="{FF2B5EF4-FFF2-40B4-BE49-F238E27FC236}">
                <a16:creationId xmlns:a16="http://schemas.microsoft.com/office/drawing/2014/main" id="{BEC6ECFE-7BB1-7142-9FF9-DADFBB0BA4EA}"/>
              </a:ext>
            </a:extLst>
          </p:cNvPr>
          <p:cNvSpPr txBox="1">
            <a:spLocks/>
          </p:cNvSpPr>
          <p:nvPr/>
        </p:nvSpPr>
        <p:spPr>
          <a:xfrm>
            <a:off x="755576" y="2143763"/>
            <a:ext cx="8229600" cy="2387351"/>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80000"/>
              </a:lnSpc>
              <a:spcBef>
                <a:spcPct val="0"/>
              </a:spcBef>
              <a:buNone/>
              <a:defRPr sz="6400" b="0" kern="1200" cap="all" baseline="0">
                <a:blipFill dpi="0" rotWithShape="1">
                  <a:blip r:embed="rId2"/>
                  <a:srcRect/>
                  <a:tile tx="6350" ty="-127000" sx="65000" sy="64000" flip="none" algn="tl"/>
                </a:blipFill>
                <a:latin typeface="+mj-lt"/>
                <a:ea typeface="+mj-ea"/>
                <a:cs typeface="+mj-cs"/>
              </a:defRPr>
            </a:lvl1pPr>
          </a:lstStyle>
          <a:p>
            <a:r>
              <a:rPr lang="nl-NL" sz="8800" dirty="0">
                <a:cs typeface="Arial"/>
              </a:rPr>
              <a:t>Popmuziek</a:t>
            </a:r>
          </a:p>
          <a:p>
            <a:br>
              <a:rPr lang="en-US" sz="7200" dirty="0"/>
            </a:br>
            <a:endParaRPr lang="en-US" sz="7200" dirty="0"/>
          </a:p>
        </p:txBody>
      </p:sp>
      <p:sp>
        <p:nvSpPr>
          <p:cNvPr id="7" name="Rechthoek 6">
            <a:extLst>
              <a:ext uri="{FF2B5EF4-FFF2-40B4-BE49-F238E27FC236}">
                <a16:creationId xmlns:a16="http://schemas.microsoft.com/office/drawing/2014/main" id="{C88ABBEF-7AC3-6048-A045-932765363E95}"/>
              </a:ext>
            </a:extLst>
          </p:cNvPr>
          <p:cNvSpPr/>
          <p:nvPr/>
        </p:nvSpPr>
        <p:spPr>
          <a:xfrm>
            <a:off x="758738" y="2968106"/>
            <a:ext cx="4261103" cy="877163"/>
          </a:xfrm>
          <a:prstGeom prst="rect">
            <a:avLst/>
          </a:prstGeom>
        </p:spPr>
        <p:txBody>
          <a:bodyPr wrap="none">
            <a:spAutoFit/>
          </a:bodyPr>
          <a:lstStyle/>
          <a:p>
            <a:r>
              <a:rPr lang="en-US" sz="3500" dirty="0">
                <a:cs typeface="Arial"/>
              </a:rPr>
              <a:t>Jaren ‘70</a:t>
            </a:r>
          </a:p>
          <a:p>
            <a:r>
              <a:rPr lang="en-US" sz="1600" dirty="0" err="1">
                <a:cs typeface="Arial"/>
              </a:rPr>
              <a:t>Dansmuziek</a:t>
            </a:r>
            <a:r>
              <a:rPr lang="en-US" sz="1600" dirty="0">
                <a:cs typeface="Arial"/>
              </a:rPr>
              <a:t> </a:t>
            </a:r>
            <a:r>
              <a:rPr lang="en-US" sz="1600" dirty="0" err="1">
                <a:cs typeface="Arial"/>
              </a:rPr>
              <a:t>en</a:t>
            </a:r>
            <a:r>
              <a:rPr lang="en-US" sz="1600" dirty="0">
                <a:cs typeface="Arial"/>
              </a:rPr>
              <a:t> </a:t>
            </a:r>
            <a:r>
              <a:rPr lang="en-US" sz="1600" dirty="0" err="1">
                <a:cs typeface="Arial"/>
              </a:rPr>
              <a:t>muziek</a:t>
            </a:r>
            <a:r>
              <a:rPr lang="en-US" sz="1600" dirty="0">
                <a:cs typeface="Arial"/>
              </a:rPr>
              <a:t> met </a:t>
            </a:r>
            <a:r>
              <a:rPr lang="en-US" sz="1600" dirty="0" err="1">
                <a:cs typeface="Arial"/>
              </a:rPr>
              <a:t>een</a:t>
            </a:r>
            <a:r>
              <a:rPr lang="en-US" sz="1600" dirty="0">
                <a:cs typeface="Arial"/>
              </a:rPr>
              <a:t> </a:t>
            </a:r>
            <a:r>
              <a:rPr lang="en-US" sz="1600" dirty="0" err="1">
                <a:cs typeface="Arial"/>
              </a:rPr>
              <a:t>boodschap</a:t>
            </a:r>
            <a:endParaRPr lang="en-US" sz="1600" dirty="0">
              <a:cs typeface="Arial"/>
            </a:endParaRPr>
          </a:p>
        </p:txBody>
      </p:sp>
    </p:spTree>
    <p:extLst>
      <p:ext uri="{BB962C8B-B14F-4D97-AF65-F5344CB8AC3E}">
        <p14:creationId xmlns:p14="http://schemas.microsoft.com/office/powerpoint/2010/main" val="3793646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C19B99F3-B426-7C41-8A92-7F16936B3ACD}"/>
              </a:ext>
            </a:extLst>
          </p:cNvPr>
          <p:cNvSpPr txBox="1">
            <a:spLocks/>
          </p:cNvSpPr>
          <p:nvPr/>
        </p:nvSpPr>
        <p:spPr>
          <a:xfrm>
            <a:off x="379965" y="306050"/>
            <a:ext cx="7772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dirty="0"/>
              <a:t>2. MUZIEK MET EEN BOODSCHAP</a:t>
            </a:r>
          </a:p>
        </p:txBody>
      </p:sp>
      <p:sp>
        <p:nvSpPr>
          <p:cNvPr id="6" name="Rectangle 2">
            <a:extLst>
              <a:ext uri="{FF2B5EF4-FFF2-40B4-BE49-F238E27FC236}">
                <a16:creationId xmlns:a16="http://schemas.microsoft.com/office/drawing/2014/main" id="{B5029094-8B8A-6141-B514-42FF3BCD43FE}"/>
              </a:ext>
            </a:extLst>
          </p:cNvPr>
          <p:cNvSpPr txBox="1">
            <a:spLocks noChangeArrowheads="1"/>
          </p:cNvSpPr>
          <p:nvPr/>
        </p:nvSpPr>
        <p:spPr>
          <a:xfrm>
            <a:off x="418583" y="923131"/>
            <a:ext cx="82296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defRPr/>
            </a:pPr>
            <a:r>
              <a:rPr lang="nl-NL" sz="2800" b="1" dirty="0">
                <a:solidFill>
                  <a:srgbClr val="C00000"/>
                </a:solidFill>
                <a:latin typeface="Arial"/>
                <a:cs typeface="Arial"/>
              </a:rPr>
              <a:t>Reggae</a:t>
            </a:r>
          </a:p>
        </p:txBody>
      </p:sp>
      <p:sp>
        <p:nvSpPr>
          <p:cNvPr id="7" name="Rectangle 3">
            <a:extLst>
              <a:ext uri="{FF2B5EF4-FFF2-40B4-BE49-F238E27FC236}">
                <a16:creationId xmlns:a16="http://schemas.microsoft.com/office/drawing/2014/main" id="{0B24A970-0C30-E446-9BBB-DCCA11480DF1}"/>
              </a:ext>
            </a:extLst>
          </p:cNvPr>
          <p:cNvSpPr txBox="1">
            <a:spLocks noChangeArrowheads="1"/>
          </p:cNvSpPr>
          <p:nvPr/>
        </p:nvSpPr>
        <p:spPr>
          <a:xfrm>
            <a:off x="457200" y="1915394"/>
            <a:ext cx="5356467" cy="2470275"/>
          </a:xfrm>
          <a:prstGeom prst="rect">
            <a:avLst/>
          </a:prstGeom>
        </p:spPr>
        <p:txBody>
          <a:bodyPr vert="horz" lIns="91440" tIns="45720" rIns="91440" bIns="45720" rtlCol="0">
            <a:normAutofit fontScale="925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a:lnSpc>
                <a:spcPct val="80000"/>
              </a:lnSpc>
              <a:spcBef>
                <a:spcPts val="0"/>
              </a:spcBef>
              <a:buNone/>
              <a:defRPr/>
            </a:pPr>
            <a:endParaRPr lang="nl-NL" sz="1600" dirty="0"/>
          </a:p>
          <a:p>
            <a:pPr marL="0">
              <a:lnSpc>
                <a:spcPct val="80000"/>
              </a:lnSpc>
              <a:spcBef>
                <a:spcPts val="0"/>
              </a:spcBef>
              <a:buNone/>
              <a:defRPr/>
            </a:pPr>
            <a:r>
              <a:rPr lang="nl-NL" sz="1600" dirty="0"/>
              <a:t>Muziek van Bob </a:t>
            </a:r>
            <a:r>
              <a:rPr lang="nl-NL" sz="1600" dirty="0" err="1"/>
              <a:t>Marley</a:t>
            </a:r>
            <a:r>
              <a:rPr lang="nl-NL" sz="1600" dirty="0"/>
              <a:t> nu nog steeds wereldwijd populair. </a:t>
            </a:r>
          </a:p>
          <a:p>
            <a:pPr marL="0">
              <a:lnSpc>
                <a:spcPct val="80000"/>
              </a:lnSpc>
              <a:spcBef>
                <a:spcPts val="0"/>
              </a:spcBef>
              <a:buNone/>
              <a:defRPr/>
            </a:pPr>
            <a:endParaRPr lang="nl-NL" sz="1600" dirty="0"/>
          </a:p>
          <a:p>
            <a:pPr marL="0">
              <a:lnSpc>
                <a:spcPct val="80000"/>
              </a:lnSpc>
              <a:spcBef>
                <a:spcPts val="0"/>
              </a:spcBef>
              <a:buNone/>
              <a:defRPr/>
            </a:pPr>
            <a:r>
              <a:rPr lang="nl-NL" sz="1600" dirty="0"/>
              <a:t>Staat sinds 2009 op Unesco lijst van immaterieel erfgoed.</a:t>
            </a:r>
          </a:p>
          <a:p>
            <a:pPr marL="0">
              <a:lnSpc>
                <a:spcPct val="80000"/>
              </a:lnSpc>
              <a:spcBef>
                <a:spcPts val="0"/>
              </a:spcBef>
              <a:buNone/>
              <a:defRPr/>
            </a:pPr>
            <a:endParaRPr lang="nl-NL" sz="1600" b="1" dirty="0"/>
          </a:p>
          <a:p>
            <a:pPr marL="0">
              <a:lnSpc>
                <a:spcPct val="80000"/>
              </a:lnSpc>
              <a:spcBef>
                <a:spcPts val="0"/>
              </a:spcBef>
              <a:buFont typeface="Wingdings" pitchFamily="-111" charset="2"/>
              <a:buNone/>
              <a:defRPr/>
            </a:pPr>
            <a:endParaRPr lang="nl-NL" sz="1600" dirty="0">
              <a:latin typeface="Rockwell" panose="02060603020205020403" pitchFamily="18" charset="77"/>
            </a:endParaRPr>
          </a:p>
          <a:p>
            <a:pPr marL="0">
              <a:lnSpc>
                <a:spcPct val="80000"/>
              </a:lnSpc>
              <a:spcBef>
                <a:spcPts val="0"/>
              </a:spcBef>
              <a:buFont typeface="Wingdings" pitchFamily="-111" charset="2"/>
              <a:buNone/>
              <a:defRPr/>
            </a:pPr>
            <a:r>
              <a:rPr lang="nl-NL" sz="1600" dirty="0">
                <a:latin typeface="Rockwell" panose="02060603020205020403" pitchFamily="18" charset="77"/>
              </a:rPr>
              <a:t>Muziek Bob </a:t>
            </a:r>
            <a:r>
              <a:rPr lang="nl-NL" sz="1600" dirty="0" err="1">
                <a:latin typeface="Rockwell" panose="02060603020205020403" pitchFamily="18" charset="77"/>
              </a:rPr>
              <a:t>Marley</a:t>
            </a:r>
            <a:r>
              <a:rPr lang="nl-NL" sz="1600" dirty="0">
                <a:latin typeface="Rockwell" panose="02060603020205020403" pitchFamily="18" charset="77"/>
              </a:rPr>
              <a:t> wordt nog vaak gecoverd:</a:t>
            </a:r>
            <a:endParaRPr lang="nl-NL" sz="1600" b="1" dirty="0">
              <a:latin typeface="Rockwell" panose="02060603020205020403" pitchFamily="18" charset="77"/>
            </a:endParaRPr>
          </a:p>
          <a:p>
            <a:pPr marL="0">
              <a:lnSpc>
                <a:spcPct val="80000"/>
              </a:lnSpc>
              <a:spcBef>
                <a:spcPts val="0"/>
              </a:spcBef>
              <a:buFont typeface="Wingdings" pitchFamily="-111" charset="2"/>
              <a:buNone/>
              <a:defRPr/>
            </a:pPr>
            <a:endParaRPr lang="nl-NL" sz="1600" b="1" dirty="0">
              <a:latin typeface="Rockwell" panose="02060603020205020403" pitchFamily="18" charset="77"/>
            </a:endParaRPr>
          </a:p>
          <a:p>
            <a:pPr marL="0">
              <a:lnSpc>
                <a:spcPct val="80000"/>
              </a:lnSpc>
              <a:spcBef>
                <a:spcPts val="0"/>
              </a:spcBef>
              <a:buFont typeface="Wingdings" pitchFamily="-111" charset="2"/>
              <a:buNone/>
              <a:defRPr/>
            </a:pPr>
            <a:endParaRPr lang="nl-NL" sz="1600" b="1" u="sng" dirty="0">
              <a:latin typeface="Rockwell" panose="02060603020205020403" pitchFamily="18" charset="77"/>
            </a:endParaRPr>
          </a:p>
          <a:p>
            <a:pPr marL="0">
              <a:lnSpc>
                <a:spcPct val="80000"/>
              </a:lnSpc>
              <a:spcBef>
                <a:spcPts val="0"/>
              </a:spcBef>
              <a:buFont typeface="Wingdings" pitchFamily="-111" charset="2"/>
              <a:buNone/>
              <a:defRPr/>
            </a:pPr>
            <a:r>
              <a:rPr lang="nl-NL" sz="1600" b="1" u="sng" dirty="0">
                <a:latin typeface="Rockwell" panose="02060603020205020403" pitchFamily="18" charset="77"/>
              </a:rPr>
              <a:t>Voorbeeld </a:t>
            </a:r>
            <a:r>
              <a:rPr lang="nl-NL" sz="1600" b="1" u="sng" dirty="0" err="1">
                <a:latin typeface="Rockwell" panose="02060603020205020403" pitchFamily="18" charset="77"/>
              </a:rPr>
              <a:t>Redemption</a:t>
            </a:r>
            <a:r>
              <a:rPr lang="nl-NL" sz="1600" b="1" u="sng" dirty="0">
                <a:latin typeface="Rockwell" panose="02060603020205020403" pitchFamily="18" charset="77"/>
              </a:rPr>
              <a:t> song</a:t>
            </a:r>
          </a:p>
          <a:p>
            <a:pPr marL="0">
              <a:lnSpc>
                <a:spcPct val="80000"/>
              </a:lnSpc>
              <a:spcBef>
                <a:spcPts val="0"/>
              </a:spcBef>
              <a:buFont typeface="Wingdings" pitchFamily="-111" charset="2"/>
              <a:buNone/>
              <a:defRPr/>
            </a:pPr>
            <a:endParaRPr lang="nl-NL" sz="1600" b="1" dirty="0">
              <a:latin typeface="Rockwell" panose="02060603020205020403" pitchFamily="18" charset="77"/>
            </a:endParaRPr>
          </a:p>
          <a:p>
            <a:pPr marL="0">
              <a:lnSpc>
                <a:spcPct val="80000"/>
              </a:lnSpc>
              <a:spcBef>
                <a:spcPts val="0"/>
              </a:spcBef>
              <a:buNone/>
              <a:defRPr/>
            </a:pPr>
            <a:r>
              <a:rPr lang="nl-NL" sz="1600" dirty="0"/>
              <a:t>- John Legend op piano (2017 Nobel </a:t>
            </a:r>
            <a:r>
              <a:rPr lang="nl-NL" sz="1600" dirty="0" err="1"/>
              <a:t>Peace</a:t>
            </a:r>
            <a:r>
              <a:rPr lang="nl-NL" sz="1600" dirty="0"/>
              <a:t> </a:t>
            </a:r>
            <a:r>
              <a:rPr lang="nl-NL" sz="1600" dirty="0" err="1"/>
              <a:t>Prize</a:t>
            </a:r>
            <a:r>
              <a:rPr lang="nl-NL" sz="1600" dirty="0"/>
              <a:t> award </a:t>
            </a:r>
            <a:r>
              <a:rPr lang="nl-NL" sz="1600" dirty="0" err="1"/>
              <a:t>ceremony</a:t>
            </a:r>
            <a:r>
              <a:rPr lang="nl-NL" sz="1600" dirty="0"/>
              <a:t>)</a:t>
            </a:r>
          </a:p>
          <a:p>
            <a:pPr marL="0">
              <a:lnSpc>
                <a:spcPct val="80000"/>
              </a:lnSpc>
              <a:spcBef>
                <a:spcPts val="0"/>
              </a:spcBef>
              <a:buNone/>
              <a:defRPr/>
            </a:pPr>
            <a:endParaRPr lang="nl-NL" sz="1600" dirty="0">
              <a:latin typeface="Rockwell" panose="02060603020205020403" pitchFamily="18" charset="77"/>
            </a:endParaRPr>
          </a:p>
          <a:p>
            <a:pPr marL="0">
              <a:lnSpc>
                <a:spcPct val="80000"/>
              </a:lnSpc>
              <a:spcBef>
                <a:spcPts val="0"/>
              </a:spcBef>
              <a:buNone/>
              <a:defRPr/>
            </a:pPr>
            <a:r>
              <a:rPr lang="nl-NL" sz="1600" dirty="0">
                <a:latin typeface="Rockwell" panose="02060603020205020403" pitchFamily="18" charset="77"/>
              </a:rPr>
              <a:t>- Beyonce en Eddie Vedder</a:t>
            </a:r>
          </a:p>
          <a:p>
            <a:pPr marL="0">
              <a:lnSpc>
                <a:spcPct val="80000"/>
              </a:lnSpc>
              <a:spcBef>
                <a:spcPts val="0"/>
              </a:spcBef>
              <a:buNone/>
              <a:defRPr/>
            </a:pPr>
            <a:endParaRPr lang="nl-NL" sz="1600" dirty="0">
              <a:latin typeface="Rockwell" panose="02060603020205020403" pitchFamily="18" charset="77"/>
            </a:endParaRPr>
          </a:p>
          <a:p>
            <a:pPr marL="0">
              <a:lnSpc>
                <a:spcPct val="80000"/>
              </a:lnSpc>
              <a:spcBef>
                <a:spcPts val="0"/>
              </a:spcBef>
              <a:buNone/>
              <a:defRPr/>
            </a:pPr>
            <a:r>
              <a:rPr lang="nl-NL" sz="1600" dirty="0">
                <a:latin typeface="Rockwell" panose="02060603020205020403" pitchFamily="18" charset="77"/>
              </a:rPr>
              <a:t>- The </a:t>
            </a:r>
            <a:r>
              <a:rPr lang="nl-NL" sz="1600" dirty="0" err="1">
                <a:latin typeface="Rockwell" panose="02060603020205020403" pitchFamily="18" charset="77"/>
              </a:rPr>
              <a:t>voice</a:t>
            </a:r>
            <a:r>
              <a:rPr lang="nl-NL" sz="1600" dirty="0">
                <a:latin typeface="Rockwell" panose="02060603020205020403" pitchFamily="18" charset="77"/>
              </a:rPr>
              <a:t> of …. miljoenen kijkers op </a:t>
            </a:r>
            <a:r>
              <a:rPr lang="nl-NL" sz="1600" dirty="0" err="1">
                <a:latin typeface="Rockwell" panose="02060603020205020403" pitchFamily="18" charset="77"/>
              </a:rPr>
              <a:t>Youtube</a:t>
            </a:r>
            <a:endParaRPr lang="nl-NL" sz="1600" dirty="0">
              <a:latin typeface="Rockwell" panose="02060603020205020403" pitchFamily="18" charset="77"/>
            </a:endParaRPr>
          </a:p>
          <a:p>
            <a:pPr marL="0">
              <a:lnSpc>
                <a:spcPct val="80000"/>
              </a:lnSpc>
              <a:spcBef>
                <a:spcPts val="0"/>
              </a:spcBef>
              <a:buNone/>
              <a:defRPr/>
            </a:pPr>
            <a:endParaRPr lang="nl-NL" sz="1600" dirty="0"/>
          </a:p>
          <a:p>
            <a:pPr marL="0">
              <a:lnSpc>
                <a:spcPct val="80000"/>
              </a:lnSpc>
              <a:spcBef>
                <a:spcPts val="0"/>
              </a:spcBef>
              <a:buNone/>
              <a:defRPr/>
            </a:pPr>
            <a:endParaRPr lang="nl-NL" sz="1600" dirty="0"/>
          </a:p>
          <a:p>
            <a:pPr marL="0">
              <a:lnSpc>
                <a:spcPct val="80000"/>
              </a:lnSpc>
              <a:spcBef>
                <a:spcPts val="0"/>
              </a:spcBef>
              <a:buNone/>
              <a:defRPr/>
            </a:pPr>
            <a:endParaRPr lang="nl-NL" sz="1600" dirty="0"/>
          </a:p>
          <a:p>
            <a:pPr marL="0">
              <a:lnSpc>
                <a:spcPct val="80000"/>
              </a:lnSpc>
              <a:spcBef>
                <a:spcPts val="0"/>
              </a:spcBef>
              <a:buFont typeface="Wingdings" pitchFamily="-111" charset="2"/>
              <a:buNone/>
              <a:defRPr/>
            </a:pPr>
            <a:endParaRPr lang="nl-NL" sz="1600" dirty="0">
              <a:latin typeface="Rockwell" panose="02060603020205020403" pitchFamily="18" charset="77"/>
            </a:endParaRPr>
          </a:p>
          <a:p>
            <a:pPr marL="0">
              <a:lnSpc>
                <a:spcPct val="80000"/>
              </a:lnSpc>
              <a:spcBef>
                <a:spcPts val="0"/>
              </a:spcBef>
              <a:buFont typeface="Wingdings" pitchFamily="-111" charset="2"/>
              <a:buNone/>
              <a:defRPr/>
            </a:pPr>
            <a:endParaRPr lang="nl-NL" sz="1600" dirty="0">
              <a:latin typeface="Rockwell" panose="02060603020205020403" pitchFamily="18" charset="77"/>
            </a:endParaRPr>
          </a:p>
          <a:p>
            <a:pPr marL="0">
              <a:lnSpc>
                <a:spcPct val="80000"/>
              </a:lnSpc>
              <a:spcBef>
                <a:spcPts val="0"/>
              </a:spcBef>
              <a:buFont typeface="Wingdings" pitchFamily="-111" charset="2"/>
              <a:buNone/>
              <a:defRPr/>
            </a:pPr>
            <a:endParaRPr lang="nl-NL" sz="1600" b="1" dirty="0">
              <a:latin typeface="Rockwell" panose="02060603020205020403" pitchFamily="18" charset="77"/>
            </a:endParaRPr>
          </a:p>
          <a:p>
            <a:pPr marL="0">
              <a:lnSpc>
                <a:spcPct val="80000"/>
              </a:lnSpc>
              <a:spcBef>
                <a:spcPts val="0"/>
              </a:spcBef>
              <a:buFont typeface="Wingdings" pitchFamily="-111" charset="2"/>
              <a:buNone/>
              <a:defRPr/>
            </a:pPr>
            <a:endParaRPr lang="nl-NL" sz="1600" b="1" dirty="0">
              <a:latin typeface="Rockwell" panose="02060603020205020403" pitchFamily="18" charset="77"/>
            </a:endParaRPr>
          </a:p>
          <a:p>
            <a:pPr marL="0">
              <a:lnSpc>
                <a:spcPct val="80000"/>
              </a:lnSpc>
              <a:spcBef>
                <a:spcPts val="0"/>
              </a:spcBef>
              <a:buFont typeface="Wingdings" pitchFamily="-111" charset="2"/>
              <a:buNone/>
              <a:defRPr/>
            </a:pPr>
            <a:endParaRPr lang="nl-NL" sz="1600" b="1" dirty="0">
              <a:latin typeface="Rockwell" panose="02060603020205020403" pitchFamily="18" charset="77"/>
            </a:endParaRPr>
          </a:p>
          <a:p>
            <a:pPr marL="0">
              <a:lnSpc>
                <a:spcPct val="80000"/>
              </a:lnSpc>
              <a:spcBef>
                <a:spcPts val="0"/>
              </a:spcBef>
              <a:buFont typeface="Wingdings" pitchFamily="-111" charset="2"/>
              <a:buNone/>
              <a:defRPr/>
            </a:pPr>
            <a:endParaRPr lang="nl-NL" sz="1600" b="1" dirty="0">
              <a:latin typeface="Rockwell" panose="02060603020205020403" pitchFamily="18" charset="77"/>
            </a:endParaRPr>
          </a:p>
          <a:p>
            <a:pPr marL="0">
              <a:lnSpc>
                <a:spcPct val="80000"/>
              </a:lnSpc>
              <a:spcBef>
                <a:spcPts val="0"/>
              </a:spcBef>
              <a:buFont typeface="Wingdings" pitchFamily="-111" charset="2"/>
              <a:buNone/>
              <a:defRPr/>
            </a:pPr>
            <a:endParaRPr lang="nl-NL" sz="1600" b="1" dirty="0">
              <a:latin typeface="Rockwell" panose="02060603020205020403" pitchFamily="18" charset="77"/>
            </a:endParaRPr>
          </a:p>
          <a:p>
            <a:pPr marL="0">
              <a:lnSpc>
                <a:spcPct val="80000"/>
              </a:lnSpc>
              <a:spcBef>
                <a:spcPts val="0"/>
              </a:spcBef>
              <a:buFont typeface="Wingdings" pitchFamily="-111" charset="2"/>
              <a:buNone/>
              <a:defRPr/>
            </a:pPr>
            <a:endParaRPr lang="nl-NL" sz="1600" b="1" dirty="0">
              <a:latin typeface="Rockwell" panose="02060603020205020403" pitchFamily="18" charset="77"/>
            </a:endParaRPr>
          </a:p>
          <a:p>
            <a:pPr>
              <a:lnSpc>
                <a:spcPct val="80000"/>
              </a:lnSpc>
              <a:buFontTx/>
              <a:buChar char="-"/>
              <a:defRPr/>
            </a:pPr>
            <a:endParaRPr lang="nl-NL" sz="1600" dirty="0"/>
          </a:p>
        </p:txBody>
      </p:sp>
      <p:pic>
        <p:nvPicPr>
          <p:cNvPr id="8" name="Afbeelding 7">
            <a:hlinkClick r:id="rId4"/>
            <a:extLst>
              <a:ext uri="{FF2B5EF4-FFF2-40B4-BE49-F238E27FC236}">
                <a16:creationId xmlns:a16="http://schemas.microsoft.com/office/drawing/2014/main" id="{10B8098B-9CFC-1345-9879-14527B111B0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3000"/>
          <a:stretch/>
        </p:blipFill>
        <p:spPr>
          <a:xfrm>
            <a:off x="5813667" y="4742090"/>
            <a:ext cx="3362989" cy="2124755"/>
          </a:xfrm>
          <a:prstGeom prst="rect">
            <a:avLst/>
          </a:prstGeom>
        </p:spPr>
      </p:pic>
      <p:pic>
        <p:nvPicPr>
          <p:cNvPr id="1028" name="Picture 4" descr="Nobel Prize - John Legend performs at 2017 Nobel Peace Prize award ceremony  | Facebook">
            <a:hlinkClick r:id="rId6"/>
            <a:extLst>
              <a:ext uri="{FF2B5EF4-FFF2-40B4-BE49-F238E27FC236}">
                <a16:creationId xmlns:a16="http://schemas.microsoft.com/office/drawing/2014/main" id="{433E1D1E-1ED3-3F46-8F2A-4F49625AF8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56" y="4733245"/>
            <a:ext cx="38100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ddie Vedder &amp; Beyonce - Redemption Song (Bob Marley) Global Citizen  Festival - YouTube">
            <a:hlinkClick r:id="rId8"/>
            <a:extLst>
              <a:ext uri="{FF2B5EF4-FFF2-40B4-BE49-F238E27FC236}">
                <a16:creationId xmlns:a16="http://schemas.microsoft.com/office/drawing/2014/main" id="{E964D775-1713-EA4D-BAB8-743A5D124F8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83328" y="4733245"/>
            <a:ext cx="3821848" cy="21497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mancipate yourselves from mental slavery none but ourselves can free our  minds&quot; - bob marley [1200 x 630] : QuotesPorn">
            <a:extLst>
              <a:ext uri="{FF2B5EF4-FFF2-40B4-BE49-F238E27FC236}">
                <a16:creationId xmlns:a16="http://schemas.microsoft.com/office/drawing/2014/main" id="{F3B50A6D-0D75-0E47-BDBE-C643CE0B51E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81011" y="2597184"/>
            <a:ext cx="3362989" cy="1765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593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2728" y="1915394"/>
            <a:ext cx="3921691" cy="4050792"/>
          </a:xfrm>
        </p:spPr>
        <p:txBody>
          <a:bodyPr>
            <a:normAutofit/>
          </a:bodyPr>
          <a:lstStyle/>
          <a:p>
            <a:pPr marL="0" indent="0">
              <a:buNone/>
            </a:pPr>
            <a:r>
              <a:rPr lang="en-US" sz="1700" b="1" err="1"/>
              <a:t>Jongerencultuur</a:t>
            </a:r>
            <a:r>
              <a:rPr lang="en-US" sz="1700" b="1"/>
              <a:t> </a:t>
            </a:r>
            <a:r>
              <a:rPr lang="en-US" sz="1700" b="1" err="1"/>
              <a:t>jaren</a:t>
            </a:r>
            <a:r>
              <a:rPr lang="en-US" sz="1700" b="1"/>
              <a:t> 70 </a:t>
            </a:r>
            <a:r>
              <a:rPr lang="en-US" sz="1700" b="1" err="1"/>
              <a:t>Engeland</a:t>
            </a:r>
            <a:r>
              <a:rPr lang="en-US" sz="1700" b="1"/>
              <a:t> </a:t>
            </a:r>
          </a:p>
          <a:p>
            <a:pPr marL="0" indent="0">
              <a:buNone/>
            </a:pPr>
            <a:r>
              <a:rPr lang="en-US" sz="1700" err="1"/>
              <a:t>sociale</a:t>
            </a:r>
            <a:r>
              <a:rPr lang="en-US" sz="1700"/>
              <a:t> </a:t>
            </a:r>
            <a:r>
              <a:rPr lang="en-US" sz="1700" err="1"/>
              <a:t>onvrede</a:t>
            </a:r>
            <a:r>
              <a:rPr lang="en-US" sz="1700"/>
              <a:t> (</a:t>
            </a:r>
            <a:r>
              <a:rPr lang="en-US" sz="1700" err="1"/>
              <a:t>economische</a:t>
            </a:r>
            <a:r>
              <a:rPr lang="en-US" sz="1700"/>
              <a:t> crisis)</a:t>
            </a:r>
          </a:p>
          <a:p>
            <a:pPr marL="0" indent="0">
              <a:buNone/>
            </a:pPr>
            <a:r>
              <a:rPr lang="en-US" sz="1700" err="1"/>
              <a:t>Anarchie</a:t>
            </a:r>
            <a:r>
              <a:rPr lang="en-US" sz="1700"/>
              <a:t>: </a:t>
            </a:r>
            <a:r>
              <a:rPr lang="en-US" sz="1700" err="1"/>
              <a:t>schoppen</a:t>
            </a:r>
            <a:r>
              <a:rPr lang="en-US" sz="1700"/>
              <a:t> </a:t>
            </a:r>
            <a:r>
              <a:rPr lang="en-US" sz="1700" err="1"/>
              <a:t>tegen</a:t>
            </a:r>
            <a:r>
              <a:rPr lang="en-US" sz="1700"/>
              <a:t> het </a:t>
            </a:r>
            <a:r>
              <a:rPr lang="en-US" sz="1700" err="1"/>
              <a:t>systeem</a:t>
            </a:r>
            <a:r>
              <a:rPr lang="en-US" sz="1700"/>
              <a:t> </a:t>
            </a:r>
            <a:r>
              <a:rPr lang="en-US" sz="1700" err="1"/>
              <a:t>dat</a:t>
            </a:r>
            <a:r>
              <a:rPr lang="en-US" sz="1700"/>
              <a:t> “</a:t>
            </a:r>
            <a:r>
              <a:rPr lang="en-US" sz="1700" err="1"/>
              <a:t>verrot</a:t>
            </a:r>
            <a:r>
              <a:rPr lang="en-US" sz="1700"/>
              <a:t>” is</a:t>
            </a:r>
          </a:p>
          <a:p>
            <a:pPr marL="0" indent="0">
              <a:buNone/>
            </a:pPr>
            <a:r>
              <a:rPr lang="en-US" sz="1700" err="1"/>
              <a:t>Leuze</a:t>
            </a:r>
            <a:r>
              <a:rPr lang="en-US" sz="1700"/>
              <a:t>: </a:t>
            </a:r>
            <a:r>
              <a:rPr lang="en-US" sz="1700" b="1"/>
              <a:t>No </a:t>
            </a:r>
            <a:r>
              <a:rPr lang="en-US" sz="1700" b="1" err="1"/>
              <a:t>Futur</a:t>
            </a:r>
            <a:r>
              <a:rPr lang="en-US" sz="1700" b="1"/>
              <a:t>!</a:t>
            </a:r>
          </a:p>
          <a:p>
            <a:pPr marL="0" indent="0">
              <a:buNone/>
            </a:pPr>
            <a:r>
              <a:rPr lang="en-US" sz="1700" err="1"/>
              <a:t>Provocerend</a:t>
            </a:r>
            <a:r>
              <a:rPr lang="en-US" sz="1700"/>
              <a:t>: </a:t>
            </a:r>
            <a:r>
              <a:rPr lang="en-US" sz="1700" err="1"/>
              <a:t>onderscheiden</a:t>
            </a:r>
            <a:r>
              <a:rPr lang="en-US" sz="1700"/>
              <a:t> door </a:t>
            </a:r>
            <a:r>
              <a:rPr lang="en-US" sz="1700" err="1"/>
              <a:t>kleding</a:t>
            </a:r>
            <a:r>
              <a:rPr lang="en-US" sz="1700"/>
              <a:t> en </a:t>
            </a:r>
            <a:r>
              <a:rPr lang="en-US" sz="1700" err="1"/>
              <a:t>gedrag</a:t>
            </a:r>
            <a:r>
              <a:rPr lang="en-US" sz="1700"/>
              <a:t> en “doe het </a:t>
            </a:r>
            <a:r>
              <a:rPr lang="en-US" sz="1700" err="1"/>
              <a:t>zelf</a:t>
            </a:r>
            <a:r>
              <a:rPr lang="en-US" sz="1700"/>
              <a:t>” </a:t>
            </a:r>
            <a:r>
              <a:rPr lang="en-US" sz="1700" err="1"/>
              <a:t>muziek</a:t>
            </a:r>
            <a:endParaRPr lang="en-US" sz="1700"/>
          </a:p>
          <a:p>
            <a:pPr>
              <a:buNone/>
            </a:pPr>
            <a:r>
              <a:rPr lang="en-US"/>
              <a:t> </a:t>
            </a:r>
          </a:p>
        </p:txBody>
      </p:sp>
      <p:pic>
        <p:nvPicPr>
          <p:cNvPr id="5" name="Picture 4" descr="Punk 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87732" y="1794076"/>
            <a:ext cx="2383917" cy="3087890"/>
          </a:xfrm>
          <a:prstGeom prst="rect">
            <a:avLst/>
          </a:prstGeom>
        </p:spPr>
      </p:pic>
      <p:pic>
        <p:nvPicPr>
          <p:cNvPr id="6" name="Picture 5" descr="punks 3.jpg"/>
          <p:cNvPicPr>
            <a:picLocks noChangeAspect="1"/>
          </p:cNvPicPr>
          <p:nvPr/>
        </p:nvPicPr>
        <p:blipFill>
          <a:blip r:embed="rId3"/>
          <a:stretch>
            <a:fillRect/>
          </a:stretch>
        </p:blipFill>
        <p:spPr>
          <a:xfrm>
            <a:off x="379965" y="5097654"/>
            <a:ext cx="2529671" cy="1645697"/>
          </a:xfrm>
          <a:prstGeom prst="rect">
            <a:avLst/>
          </a:prstGeom>
        </p:spPr>
      </p:pic>
      <p:sp>
        <p:nvSpPr>
          <p:cNvPr id="10" name="Titel 1">
            <a:extLst>
              <a:ext uri="{FF2B5EF4-FFF2-40B4-BE49-F238E27FC236}">
                <a16:creationId xmlns:a16="http://schemas.microsoft.com/office/drawing/2014/main" id="{456E85BB-268A-574D-AB88-6CDA0CA82FEA}"/>
              </a:ext>
            </a:extLst>
          </p:cNvPr>
          <p:cNvSpPr txBox="1">
            <a:spLocks/>
          </p:cNvSpPr>
          <p:nvPr/>
        </p:nvSpPr>
        <p:spPr>
          <a:xfrm>
            <a:off x="379965" y="306050"/>
            <a:ext cx="7772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dirty="0"/>
              <a:t>2. MUZIEK MET EEN BOODSCHAP</a:t>
            </a:r>
          </a:p>
        </p:txBody>
      </p:sp>
      <p:sp>
        <p:nvSpPr>
          <p:cNvPr id="11" name="Rechthoek 10">
            <a:extLst>
              <a:ext uri="{FF2B5EF4-FFF2-40B4-BE49-F238E27FC236}">
                <a16:creationId xmlns:a16="http://schemas.microsoft.com/office/drawing/2014/main" id="{7A913F87-ACA3-1647-944F-12D3A1684352}"/>
              </a:ext>
            </a:extLst>
          </p:cNvPr>
          <p:cNvSpPr/>
          <p:nvPr/>
        </p:nvSpPr>
        <p:spPr>
          <a:xfrm>
            <a:off x="499813" y="1392174"/>
            <a:ext cx="1301959" cy="523220"/>
          </a:xfrm>
          <a:prstGeom prst="rect">
            <a:avLst/>
          </a:prstGeom>
        </p:spPr>
        <p:txBody>
          <a:bodyPr wrap="none">
            <a:spAutoFit/>
          </a:bodyPr>
          <a:lstStyle/>
          <a:p>
            <a:pPr>
              <a:defRPr/>
            </a:pPr>
            <a:r>
              <a:rPr lang="nl-NL" sz="2800" b="1">
                <a:solidFill>
                  <a:srgbClr val="C00000"/>
                </a:solidFill>
                <a:latin typeface="Arial"/>
                <a:cs typeface="Arial"/>
              </a:rPr>
              <a:t>PUNK </a:t>
            </a:r>
          </a:p>
        </p:txBody>
      </p:sp>
      <p:pic>
        <p:nvPicPr>
          <p:cNvPr id="12" name="Afbeelding 11" descr="Schermafbeelding 2018-05-17 om 15.49.07.png">
            <a:extLst>
              <a:ext uri="{FF2B5EF4-FFF2-40B4-BE49-F238E27FC236}">
                <a16:creationId xmlns:a16="http://schemas.microsoft.com/office/drawing/2014/main" id="{66BD5F9F-F08F-9B4D-9418-ABD28D82B9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5536" y="1915394"/>
            <a:ext cx="1903879" cy="2645031"/>
          </a:xfrm>
          <a:prstGeom prst="rect">
            <a:avLst/>
          </a:prstGeom>
        </p:spPr>
      </p:pic>
      <p:pic>
        <p:nvPicPr>
          <p:cNvPr id="13" name="Picture 4" descr="punks2.jpg">
            <a:extLst>
              <a:ext uri="{FF2B5EF4-FFF2-40B4-BE49-F238E27FC236}">
                <a16:creationId xmlns:a16="http://schemas.microsoft.com/office/drawing/2014/main" id="{5973ABF3-BE05-704B-89EA-B8FFF9D46CB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41217" y="5097654"/>
            <a:ext cx="2638670" cy="1625268"/>
          </a:xfrm>
          <a:prstGeom prst="rect">
            <a:avLst/>
          </a:prstGeom>
        </p:spPr>
      </p:pic>
      <p:pic>
        <p:nvPicPr>
          <p:cNvPr id="14" name="Afbeelding 13" descr="Schermafbeelding 2018-05-17 om 15.50.58.png">
            <a:extLst>
              <a:ext uri="{FF2B5EF4-FFF2-40B4-BE49-F238E27FC236}">
                <a16:creationId xmlns:a16="http://schemas.microsoft.com/office/drawing/2014/main" id="{9CFECCA5-8829-654F-A267-EE24E8F04DC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18943" y="5107868"/>
            <a:ext cx="2287142" cy="1625268"/>
          </a:xfrm>
          <a:prstGeom prst="rect">
            <a:avLst/>
          </a:prstGeom>
        </p:spPr>
      </p:pic>
    </p:spTree>
    <p:extLst>
      <p:ext uri="{BB962C8B-B14F-4D97-AF65-F5344CB8AC3E}">
        <p14:creationId xmlns:p14="http://schemas.microsoft.com/office/powerpoint/2010/main" val="295170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9813" y="1996980"/>
            <a:ext cx="3273534" cy="4050792"/>
          </a:xfrm>
        </p:spPr>
        <p:txBody>
          <a:bodyPr>
            <a:normAutofit/>
          </a:bodyPr>
          <a:lstStyle/>
          <a:p>
            <a:pPr marL="0" indent="0">
              <a:spcBef>
                <a:spcPts val="0"/>
              </a:spcBef>
              <a:buNone/>
            </a:pPr>
            <a:r>
              <a:rPr lang="en-US" sz="1900" b="1"/>
              <a:t>Sex Pistols: </a:t>
            </a:r>
          </a:p>
          <a:p>
            <a:pPr marL="0" indent="0">
              <a:spcBef>
                <a:spcPts val="0"/>
              </a:spcBef>
              <a:buNone/>
            </a:pPr>
            <a:r>
              <a:rPr lang="en-US" sz="1900" b="1"/>
              <a:t>God save the queen</a:t>
            </a:r>
            <a:endParaRPr lang="en-US" sz="1900">
              <a:hlinkClick r:id="rId2"/>
            </a:endParaRPr>
          </a:p>
          <a:p>
            <a:pPr marL="0" indent="0">
              <a:buNone/>
            </a:pPr>
            <a:r>
              <a:rPr lang="en-US" sz="1900">
                <a:hlinkClick r:id="rId2"/>
              </a:rPr>
              <a:t>https://www.youtube.com/watch?v=yqrAPOZxgzU</a:t>
            </a:r>
            <a:endParaRPr lang="en-US" sz="1900"/>
          </a:p>
          <a:p>
            <a:pPr>
              <a:buNone/>
            </a:pPr>
            <a:endParaRPr lang="en-US"/>
          </a:p>
          <a:p>
            <a:pPr>
              <a:buNone/>
            </a:pPr>
            <a:endParaRPr lang="en-US"/>
          </a:p>
        </p:txBody>
      </p:sp>
      <p:sp>
        <p:nvSpPr>
          <p:cNvPr id="4" name="Titel 1">
            <a:extLst>
              <a:ext uri="{FF2B5EF4-FFF2-40B4-BE49-F238E27FC236}">
                <a16:creationId xmlns:a16="http://schemas.microsoft.com/office/drawing/2014/main" id="{9879EA20-FDD0-3940-93D5-537EF70F719C}"/>
              </a:ext>
            </a:extLst>
          </p:cNvPr>
          <p:cNvSpPr txBox="1">
            <a:spLocks/>
          </p:cNvSpPr>
          <p:nvPr/>
        </p:nvSpPr>
        <p:spPr>
          <a:xfrm>
            <a:off x="379965" y="306050"/>
            <a:ext cx="7772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dirty="0"/>
              <a:t>2. MUZIEK MET EEN BOODSCHAP</a:t>
            </a:r>
          </a:p>
        </p:txBody>
      </p:sp>
      <p:sp>
        <p:nvSpPr>
          <p:cNvPr id="5" name="Rechthoek 4">
            <a:extLst>
              <a:ext uri="{FF2B5EF4-FFF2-40B4-BE49-F238E27FC236}">
                <a16:creationId xmlns:a16="http://schemas.microsoft.com/office/drawing/2014/main" id="{24EC9761-AB58-A343-898C-A87765FA3D35}"/>
              </a:ext>
            </a:extLst>
          </p:cNvPr>
          <p:cNvSpPr/>
          <p:nvPr/>
        </p:nvSpPr>
        <p:spPr>
          <a:xfrm>
            <a:off x="499813" y="1392174"/>
            <a:ext cx="1301959" cy="523220"/>
          </a:xfrm>
          <a:prstGeom prst="rect">
            <a:avLst/>
          </a:prstGeom>
        </p:spPr>
        <p:txBody>
          <a:bodyPr wrap="none">
            <a:spAutoFit/>
          </a:bodyPr>
          <a:lstStyle/>
          <a:p>
            <a:pPr>
              <a:defRPr/>
            </a:pPr>
            <a:r>
              <a:rPr lang="nl-NL" sz="2800" b="1">
                <a:solidFill>
                  <a:srgbClr val="C00000"/>
                </a:solidFill>
                <a:latin typeface="Arial"/>
                <a:cs typeface="Arial"/>
              </a:rPr>
              <a:t>PUNK </a:t>
            </a:r>
          </a:p>
        </p:txBody>
      </p:sp>
      <p:pic>
        <p:nvPicPr>
          <p:cNvPr id="6" name="Afbeelding 5">
            <a:extLst>
              <a:ext uri="{FF2B5EF4-FFF2-40B4-BE49-F238E27FC236}">
                <a16:creationId xmlns:a16="http://schemas.microsoft.com/office/drawing/2014/main" id="{0A6B1D9C-2E38-A24A-BF12-C43F0035C3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9813" y="3558999"/>
            <a:ext cx="3177250" cy="3177250"/>
          </a:xfrm>
          <a:prstGeom prst="rect">
            <a:avLst/>
          </a:prstGeom>
        </p:spPr>
      </p:pic>
      <p:pic>
        <p:nvPicPr>
          <p:cNvPr id="8" name="Afbeelding 7">
            <a:extLst>
              <a:ext uri="{FF2B5EF4-FFF2-40B4-BE49-F238E27FC236}">
                <a16:creationId xmlns:a16="http://schemas.microsoft.com/office/drawing/2014/main" id="{98AB4492-DF1B-C440-9CE8-6FBA18F3FF6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28932" y="1392174"/>
            <a:ext cx="3657532" cy="5337809"/>
          </a:xfrm>
          <a:prstGeom prst="rect">
            <a:avLst/>
          </a:prstGeom>
        </p:spPr>
      </p:pic>
    </p:spTree>
    <p:extLst>
      <p:ext uri="{BB962C8B-B14F-4D97-AF65-F5344CB8AC3E}">
        <p14:creationId xmlns:p14="http://schemas.microsoft.com/office/powerpoint/2010/main" val="1847695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24015"/>
            <a:ext cx="3385581" cy="4134794"/>
          </a:xfrm>
        </p:spPr>
        <p:txBody>
          <a:bodyPr>
            <a:normAutofit/>
          </a:bodyPr>
          <a:lstStyle/>
          <a:p>
            <a:pPr marL="0" indent="0">
              <a:buNone/>
            </a:pPr>
            <a:r>
              <a:rPr lang="en-US" sz="2400" b="1"/>
              <a:t>Punk </a:t>
            </a:r>
            <a:r>
              <a:rPr lang="en-US" sz="2400" b="1" err="1"/>
              <a:t>als</a:t>
            </a:r>
            <a:r>
              <a:rPr lang="en-US" sz="2400" b="1"/>
              <a:t> </a:t>
            </a:r>
            <a:r>
              <a:rPr lang="en-US" sz="2400" b="1" err="1"/>
              <a:t>inspiratie</a:t>
            </a:r>
            <a:r>
              <a:rPr lang="en-US" sz="2400" b="1"/>
              <a:t> </a:t>
            </a:r>
            <a:r>
              <a:rPr lang="en-US" sz="2400" b="1" err="1"/>
              <a:t>voor</a:t>
            </a:r>
            <a:r>
              <a:rPr lang="en-US" sz="2400" b="1"/>
              <a:t> mode</a:t>
            </a:r>
          </a:p>
          <a:p>
            <a:pPr marL="0" indent="0">
              <a:buNone/>
            </a:pPr>
            <a:r>
              <a:rPr lang="en-US" sz="2400" err="1"/>
              <a:t>Ontwerper</a:t>
            </a:r>
            <a:r>
              <a:rPr lang="en-US" sz="2400"/>
              <a:t> Vivienne Westwood</a:t>
            </a:r>
          </a:p>
          <a:p>
            <a:r>
              <a:rPr lang="en-US" sz="2400" err="1"/>
              <a:t>Zet</a:t>
            </a:r>
            <a:r>
              <a:rPr lang="en-US" sz="2400"/>
              <a:t> Punk om tot </a:t>
            </a:r>
            <a:r>
              <a:rPr lang="en-US" sz="2400" err="1"/>
              <a:t>een</a:t>
            </a:r>
            <a:r>
              <a:rPr lang="en-US" sz="2400"/>
              <a:t> </a:t>
            </a:r>
            <a:r>
              <a:rPr lang="en-US" sz="2400" err="1"/>
              <a:t>modelijn</a:t>
            </a:r>
            <a:r>
              <a:rPr lang="en-US" sz="2400"/>
              <a:t>: nu </a:t>
            </a:r>
            <a:r>
              <a:rPr lang="en-US" sz="2400" err="1"/>
              <a:t>nog</a:t>
            </a:r>
            <a:r>
              <a:rPr lang="en-US" sz="2400"/>
              <a:t> steeds </a:t>
            </a:r>
            <a:r>
              <a:rPr lang="en-US" sz="2400" err="1"/>
              <a:t>actueel</a:t>
            </a:r>
            <a:endParaRPr lang="en-US" sz="2400"/>
          </a:p>
          <a:p>
            <a:r>
              <a:rPr lang="nl-NL" err="1"/>
              <a:t>Documenataire</a:t>
            </a:r>
            <a:r>
              <a:rPr lang="nl-NL"/>
              <a:t>: </a:t>
            </a:r>
            <a:r>
              <a:rPr lang="nl-NL" err="1"/>
              <a:t>Westwood</a:t>
            </a:r>
            <a:r>
              <a:rPr lang="nl-NL"/>
              <a:t>: Punk, Icon, Activist</a:t>
            </a:r>
          </a:p>
          <a:p>
            <a:endParaRPr lang="en-US" sz="2400"/>
          </a:p>
          <a:p>
            <a:endParaRPr lang="en-US" sz="2800"/>
          </a:p>
        </p:txBody>
      </p:sp>
      <p:pic>
        <p:nvPicPr>
          <p:cNvPr id="4" name="Picture 3" descr="Vivienne_Westwood_Punk_pist.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81161" y="3724820"/>
            <a:ext cx="1433690" cy="1596910"/>
          </a:xfrm>
          <a:prstGeom prst="rect">
            <a:avLst/>
          </a:prstGeom>
        </p:spPr>
      </p:pic>
      <p:pic>
        <p:nvPicPr>
          <p:cNvPr id="5" name="Picture 4" descr="westwood.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1493" y="1579658"/>
            <a:ext cx="3273358" cy="2019328"/>
          </a:xfrm>
          <a:prstGeom prst="rect">
            <a:avLst/>
          </a:prstGeom>
        </p:spPr>
      </p:pic>
      <p:pic>
        <p:nvPicPr>
          <p:cNvPr id="6" name="Picture 5" descr="Pretty20in20punk.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10503" y="3724820"/>
            <a:ext cx="1668307" cy="1263869"/>
          </a:xfrm>
          <a:prstGeom prst="rect">
            <a:avLst/>
          </a:prstGeom>
        </p:spPr>
      </p:pic>
      <p:sp>
        <p:nvSpPr>
          <p:cNvPr id="7" name="Tekstvak 6"/>
          <p:cNvSpPr txBox="1"/>
          <p:nvPr/>
        </p:nvSpPr>
        <p:spPr>
          <a:xfrm>
            <a:off x="629777" y="5697144"/>
            <a:ext cx="7795550" cy="923330"/>
          </a:xfrm>
          <a:prstGeom prst="rect">
            <a:avLst/>
          </a:prstGeom>
          <a:noFill/>
        </p:spPr>
        <p:txBody>
          <a:bodyPr wrap="square" rtlCol="0">
            <a:spAutoFit/>
          </a:bodyPr>
          <a:lstStyle/>
          <a:p>
            <a:r>
              <a:rPr lang="nl-NL" dirty="0">
                <a:hlinkClick r:id="rId5"/>
              </a:rPr>
              <a:t>https://www.youtube.com/watch?v=qvYmFcAegH4</a:t>
            </a:r>
            <a:endParaRPr lang="nl-NL" dirty="0"/>
          </a:p>
          <a:p>
            <a:endParaRPr lang="nl-NL" dirty="0"/>
          </a:p>
          <a:p>
            <a:endParaRPr lang="nl-NL" dirty="0"/>
          </a:p>
        </p:txBody>
      </p:sp>
      <p:sp>
        <p:nvSpPr>
          <p:cNvPr id="10" name="Titel 1">
            <a:extLst>
              <a:ext uri="{FF2B5EF4-FFF2-40B4-BE49-F238E27FC236}">
                <a16:creationId xmlns:a16="http://schemas.microsoft.com/office/drawing/2014/main" id="{D5AB2A25-3938-4543-A004-CABC5EF75DD0}"/>
              </a:ext>
            </a:extLst>
          </p:cNvPr>
          <p:cNvSpPr txBox="1">
            <a:spLocks/>
          </p:cNvSpPr>
          <p:nvPr/>
        </p:nvSpPr>
        <p:spPr>
          <a:xfrm>
            <a:off x="379965" y="306050"/>
            <a:ext cx="7772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dirty="0"/>
              <a:t>2. MUZIEK MET EEN BOODSCHAP</a:t>
            </a:r>
          </a:p>
        </p:txBody>
      </p:sp>
      <p:sp>
        <p:nvSpPr>
          <p:cNvPr id="11" name="Rechthoek 10">
            <a:extLst>
              <a:ext uri="{FF2B5EF4-FFF2-40B4-BE49-F238E27FC236}">
                <a16:creationId xmlns:a16="http://schemas.microsoft.com/office/drawing/2014/main" id="{359CBF28-3E28-074D-8B67-7EB2BD92DAE6}"/>
              </a:ext>
            </a:extLst>
          </p:cNvPr>
          <p:cNvSpPr/>
          <p:nvPr/>
        </p:nvSpPr>
        <p:spPr>
          <a:xfrm>
            <a:off x="499813" y="1392174"/>
            <a:ext cx="1301959" cy="523220"/>
          </a:xfrm>
          <a:prstGeom prst="rect">
            <a:avLst/>
          </a:prstGeom>
        </p:spPr>
        <p:txBody>
          <a:bodyPr wrap="none">
            <a:spAutoFit/>
          </a:bodyPr>
          <a:lstStyle/>
          <a:p>
            <a:pPr>
              <a:defRPr/>
            </a:pPr>
            <a:r>
              <a:rPr lang="nl-NL" sz="2800" b="1">
                <a:solidFill>
                  <a:srgbClr val="C00000"/>
                </a:solidFill>
                <a:latin typeface="Arial"/>
                <a:cs typeface="Arial"/>
              </a:rPr>
              <a:t>PUNK </a:t>
            </a:r>
          </a:p>
        </p:txBody>
      </p:sp>
      <p:pic>
        <p:nvPicPr>
          <p:cNvPr id="14" name="Afbeelding 13">
            <a:extLst>
              <a:ext uri="{FF2B5EF4-FFF2-40B4-BE49-F238E27FC236}">
                <a16:creationId xmlns:a16="http://schemas.microsoft.com/office/drawing/2014/main" id="{D8E83225-FE88-9B45-94A8-1AE132B3AF5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14142" y="1579658"/>
            <a:ext cx="1625000" cy="2977748"/>
          </a:xfrm>
          <a:prstGeom prst="rect">
            <a:avLst/>
          </a:prstGeom>
        </p:spPr>
      </p:pic>
    </p:spTree>
    <p:extLst>
      <p:ext uri="{BB962C8B-B14F-4D97-AF65-F5344CB8AC3E}">
        <p14:creationId xmlns:p14="http://schemas.microsoft.com/office/powerpoint/2010/main" val="2542065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half" idx="1"/>
          </p:nvPr>
        </p:nvSpPr>
        <p:spPr>
          <a:xfrm>
            <a:off x="457200" y="1609344"/>
            <a:ext cx="5202820" cy="4895628"/>
          </a:xfrm>
        </p:spPr>
        <p:txBody>
          <a:bodyPr>
            <a:normAutofit fontScale="77500" lnSpcReduction="20000"/>
          </a:bodyPr>
          <a:lstStyle/>
          <a:p>
            <a:pPr marL="0" indent="0">
              <a:buNone/>
            </a:pPr>
            <a:endParaRPr lang="nl-NL" sz="2000" b="1" dirty="0"/>
          </a:p>
          <a:p>
            <a:pPr marL="0" indent="0">
              <a:buNone/>
            </a:pPr>
            <a:r>
              <a:rPr lang="nl-NL" sz="2000" b="1" dirty="0"/>
              <a:t>Queen: we </a:t>
            </a:r>
            <a:r>
              <a:rPr lang="nl-NL" sz="2000" b="1" dirty="0" err="1"/>
              <a:t>will</a:t>
            </a:r>
            <a:r>
              <a:rPr lang="nl-NL" sz="2000" b="1" dirty="0"/>
              <a:t> rock </a:t>
            </a:r>
            <a:r>
              <a:rPr lang="nl-NL" sz="2000" b="1" dirty="0" err="1"/>
              <a:t>you</a:t>
            </a:r>
            <a:r>
              <a:rPr lang="nl-NL" sz="2000" b="1" dirty="0"/>
              <a:t> ( live, Rio, 1985 )</a:t>
            </a:r>
          </a:p>
          <a:p>
            <a:pPr marL="0" indent="0">
              <a:buNone/>
            </a:pPr>
            <a:r>
              <a:rPr lang="nl-NL" dirty="0">
                <a:hlinkClick r:id="rId3"/>
              </a:rPr>
              <a:t>https://www.youtube.com/watch?v=LcQ1tX6V_x0</a:t>
            </a:r>
          </a:p>
          <a:p>
            <a:pPr marL="0" indent="0">
              <a:buNone/>
            </a:pPr>
            <a:endParaRPr lang="nl-NL" dirty="0"/>
          </a:p>
          <a:p>
            <a:pPr marL="0" indent="0">
              <a:buNone/>
            </a:pPr>
            <a:r>
              <a:rPr lang="nl-NL" dirty="0"/>
              <a:t>\Vele artiesten hebben het liedje gecoverd. Daarnaast ook een inspiratiebron commercie / reclame , dans en muziek.</a:t>
            </a:r>
            <a:endParaRPr lang="nl-NL" sz="2000" dirty="0">
              <a:hlinkClick r:id="rId3"/>
            </a:endParaRPr>
          </a:p>
          <a:p>
            <a:pPr marL="0" indent="0">
              <a:buNone/>
            </a:pPr>
            <a:endParaRPr lang="nl-NL" sz="2000" b="1" dirty="0"/>
          </a:p>
          <a:p>
            <a:pPr marL="0" indent="0">
              <a:buNone/>
            </a:pPr>
            <a:r>
              <a:rPr lang="nl-NL" sz="2000" b="1" dirty="0"/>
              <a:t>Britney Spears, Beyonce &amp; Pink - We Will Rock </a:t>
            </a:r>
            <a:r>
              <a:rPr lang="nl-NL" sz="2000" b="1" dirty="0" err="1"/>
              <a:t>You</a:t>
            </a:r>
            <a:r>
              <a:rPr lang="nl-NL" sz="2000" b="1" dirty="0"/>
              <a:t> Pepsi</a:t>
            </a:r>
          </a:p>
          <a:p>
            <a:pPr marL="0" indent="0">
              <a:buNone/>
            </a:pPr>
            <a:r>
              <a:rPr lang="nl-NL" dirty="0">
                <a:hlinkClick r:id="rId3"/>
              </a:rPr>
              <a:t>https://www.youtube.com/watch?v=pES8SezkV8w</a:t>
            </a:r>
            <a:endParaRPr lang="nl-NL" dirty="0"/>
          </a:p>
          <a:p>
            <a:pPr marL="0" indent="0">
              <a:buNone/>
            </a:pPr>
            <a:endParaRPr lang="nl-NL" sz="2000" b="1" dirty="0"/>
          </a:p>
          <a:p>
            <a:pPr marL="0" indent="0">
              <a:buNone/>
            </a:pPr>
            <a:r>
              <a:rPr lang="nl-NL" sz="2000" b="1" dirty="0" err="1"/>
              <a:t>Spongebob</a:t>
            </a:r>
            <a:r>
              <a:rPr lang="nl-NL" sz="2000" b="1" dirty="0"/>
              <a:t> We Will Rock </a:t>
            </a:r>
            <a:r>
              <a:rPr lang="nl-NL" sz="2000" b="1" dirty="0" err="1"/>
              <a:t>You</a:t>
            </a:r>
            <a:endParaRPr lang="nl-NL" sz="2000" b="1" dirty="0"/>
          </a:p>
          <a:p>
            <a:pPr marL="0" indent="0">
              <a:buNone/>
            </a:pPr>
            <a:r>
              <a:rPr lang="nl-NL" dirty="0">
                <a:hlinkClick r:id="rId4"/>
              </a:rPr>
              <a:t>https://www.youtube.com/watch?v=_eFBGEx5ccQ</a:t>
            </a:r>
            <a:endParaRPr lang="nl-NL" sz="2000" b="1" dirty="0"/>
          </a:p>
          <a:p>
            <a:pPr marL="0" indent="0">
              <a:buNone/>
            </a:pPr>
            <a:endParaRPr lang="nl-NL" sz="2000" b="1" dirty="0"/>
          </a:p>
          <a:p>
            <a:pPr marL="0" indent="0">
              <a:buNone/>
            </a:pPr>
            <a:r>
              <a:rPr lang="nl-NL" b="1" dirty="0"/>
              <a:t>Musical in 2002</a:t>
            </a:r>
            <a:endParaRPr lang="nl-NL" sz="2000" b="1" dirty="0"/>
          </a:p>
          <a:p>
            <a:pPr marL="0" indent="0">
              <a:buNone/>
            </a:pPr>
            <a:endParaRPr lang="nl-NL" sz="2000" dirty="0"/>
          </a:p>
        </p:txBody>
      </p:sp>
      <p:sp>
        <p:nvSpPr>
          <p:cNvPr id="4" name="Tijdelijke aanduiding voor inhoud 3"/>
          <p:cNvSpPr>
            <a:spLocks noGrp="1"/>
          </p:cNvSpPr>
          <p:nvPr>
            <p:ph sz="half" idx="2"/>
          </p:nvPr>
        </p:nvSpPr>
        <p:spPr>
          <a:xfrm>
            <a:off x="4712825" y="2536785"/>
            <a:ext cx="4038600" cy="4114800"/>
          </a:xfrm>
        </p:spPr>
        <p:txBody>
          <a:bodyPr>
            <a:normAutofit/>
          </a:bodyPr>
          <a:lstStyle/>
          <a:p>
            <a:pPr marL="0" indent="0">
              <a:buNone/>
            </a:pPr>
            <a:endParaRPr lang="nl-NL" sz="2200">
              <a:hlinkClick r:id="rId3"/>
            </a:endParaRPr>
          </a:p>
          <a:p>
            <a:endParaRPr lang="nl-NL" sz="2000">
              <a:hlinkClick r:id="rId5"/>
            </a:endParaRPr>
          </a:p>
          <a:p>
            <a:endParaRPr lang="nl-NL"/>
          </a:p>
        </p:txBody>
      </p:sp>
      <p:sp>
        <p:nvSpPr>
          <p:cNvPr id="5" name="Titel 1">
            <a:extLst>
              <a:ext uri="{FF2B5EF4-FFF2-40B4-BE49-F238E27FC236}">
                <a16:creationId xmlns:a16="http://schemas.microsoft.com/office/drawing/2014/main" id="{550A0B58-5751-9845-8E3A-DCBAB36E77C9}"/>
              </a:ext>
            </a:extLst>
          </p:cNvPr>
          <p:cNvSpPr txBox="1">
            <a:spLocks/>
          </p:cNvSpPr>
          <p:nvPr/>
        </p:nvSpPr>
        <p:spPr>
          <a:xfrm>
            <a:off x="457200" y="0"/>
            <a:ext cx="7772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dirty="0"/>
              <a:t>2. MUZIEK MET EEN BOODSCHAP</a:t>
            </a:r>
          </a:p>
        </p:txBody>
      </p:sp>
      <p:sp>
        <p:nvSpPr>
          <p:cNvPr id="6" name="Rechthoek 5">
            <a:extLst>
              <a:ext uri="{FF2B5EF4-FFF2-40B4-BE49-F238E27FC236}">
                <a16:creationId xmlns:a16="http://schemas.microsoft.com/office/drawing/2014/main" id="{05A3E7FE-1EC8-344B-A963-4E774F4D20B7}"/>
              </a:ext>
            </a:extLst>
          </p:cNvPr>
          <p:cNvSpPr/>
          <p:nvPr/>
        </p:nvSpPr>
        <p:spPr>
          <a:xfrm>
            <a:off x="457200" y="1175580"/>
            <a:ext cx="1560042" cy="523220"/>
          </a:xfrm>
          <a:prstGeom prst="rect">
            <a:avLst/>
          </a:prstGeom>
        </p:spPr>
        <p:txBody>
          <a:bodyPr wrap="none">
            <a:spAutoFit/>
          </a:bodyPr>
          <a:lstStyle/>
          <a:p>
            <a:pPr>
              <a:defRPr/>
            </a:pPr>
            <a:r>
              <a:rPr lang="nl-NL" sz="2800" b="1">
                <a:solidFill>
                  <a:srgbClr val="C00000"/>
                </a:solidFill>
                <a:latin typeface="Arial"/>
                <a:cs typeface="Arial"/>
              </a:rPr>
              <a:t>QUEEN </a:t>
            </a:r>
          </a:p>
        </p:txBody>
      </p:sp>
      <p:pic>
        <p:nvPicPr>
          <p:cNvPr id="7" name="Afbeelding 6">
            <a:extLst>
              <a:ext uri="{FF2B5EF4-FFF2-40B4-BE49-F238E27FC236}">
                <a16:creationId xmlns:a16="http://schemas.microsoft.com/office/drawing/2014/main" id="{8669DC0B-7CDE-514C-8A23-A78E7921C11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19470" y="5012867"/>
            <a:ext cx="2137458" cy="1638718"/>
          </a:xfrm>
          <a:prstGeom prst="rect">
            <a:avLst/>
          </a:prstGeom>
        </p:spPr>
      </p:pic>
      <p:pic>
        <p:nvPicPr>
          <p:cNvPr id="8" name="Afbeelding 7">
            <a:extLst>
              <a:ext uri="{FF2B5EF4-FFF2-40B4-BE49-F238E27FC236}">
                <a16:creationId xmlns:a16="http://schemas.microsoft.com/office/drawing/2014/main" id="{3599F61E-4793-914D-83B8-09FAC30DE73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45612" y="3457407"/>
            <a:ext cx="2131672" cy="1421115"/>
          </a:xfrm>
          <a:prstGeom prst="rect">
            <a:avLst/>
          </a:prstGeom>
        </p:spPr>
      </p:pic>
      <p:pic>
        <p:nvPicPr>
          <p:cNvPr id="9" name="Afbeelding 8">
            <a:extLst>
              <a:ext uri="{FF2B5EF4-FFF2-40B4-BE49-F238E27FC236}">
                <a16:creationId xmlns:a16="http://schemas.microsoft.com/office/drawing/2014/main" id="{7B100FAD-F6F2-F44D-AD58-A7FA03A42E7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634719" y="5736693"/>
            <a:ext cx="1618656" cy="914892"/>
          </a:xfrm>
          <a:prstGeom prst="rect">
            <a:avLst/>
          </a:prstGeom>
        </p:spPr>
      </p:pic>
      <p:pic>
        <p:nvPicPr>
          <p:cNvPr id="10" name="Afbeelding 9">
            <a:extLst>
              <a:ext uri="{FF2B5EF4-FFF2-40B4-BE49-F238E27FC236}">
                <a16:creationId xmlns:a16="http://schemas.microsoft.com/office/drawing/2014/main" id="{50B9CD19-F307-9241-967A-5C27440091E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139886" y="1175580"/>
            <a:ext cx="2137398" cy="2064944"/>
          </a:xfrm>
          <a:prstGeom prst="rect">
            <a:avLst/>
          </a:prstGeom>
        </p:spPr>
      </p:pic>
    </p:spTree>
    <p:extLst>
      <p:ext uri="{BB962C8B-B14F-4D97-AF65-F5344CB8AC3E}">
        <p14:creationId xmlns:p14="http://schemas.microsoft.com/office/powerpoint/2010/main" val="1196685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2DF72-BFAE-BA41-9415-CD91A686E235}"/>
              </a:ext>
            </a:extLst>
          </p:cNvPr>
          <p:cNvSpPr>
            <a:spLocks noGrp="1"/>
          </p:cNvSpPr>
          <p:nvPr>
            <p:ph type="title"/>
          </p:nvPr>
        </p:nvSpPr>
        <p:spPr/>
        <p:txBody>
          <a:bodyPr/>
          <a:lstStyle/>
          <a:p>
            <a:r>
              <a:rPr lang="nl-NL" dirty="0"/>
              <a:t>1.DANSMUZIEK</a:t>
            </a:r>
          </a:p>
        </p:txBody>
      </p:sp>
      <p:sp>
        <p:nvSpPr>
          <p:cNvPr id="3" name="Rechthoek 2">
            <a:extLst>
              <a:ext uri="{FF2B5EF4-FFF2-40B4-BE49-F238E27FC236}">
                <a16:creationId xmlns:a16="http://schemas.microsoft.com/office/drawing/2014/main" id="{16078878-EAD6-F24A-9847-36296A685CD8}"/>
              </a:ext>
            </a:extLst>
          </p:cNvPr>
          <p:cNvSpPr/>
          <p:nvPr/>
        </p:nvSpPr>
        <p:spPr>
          <a:xfrm>
            <a:off x="1625346" y="3615395"/>
            <a:ext cx="2158732" cy="369332"/>
          </a:xfrm>
          <a:prstGeom prst="rect">
            <a:avLst/>
          </a:prstGeom>
        </p:spPr>
        <p:txBody>
          <a:bodyPr wrap="none">
            <a:spAutoFit/>
          </a:bodyPr>
          <a:lstStyle/>
          <a:p>
            <a:r>
              <a:rPr lang="nl-NL" dirty="0"/>
              <a:t>Soul, funk en disco</a:t>
            </a:r>
          </a:p>
        </p:txBody>
      </p:sp>
      <p:pic>
        <p:nvPicPr>
          <p:cNvPr id="8" name="Picture 3" descr="seventies70s.jpg">
            <a:extLst>
              <a:ext uri="{FF2B5EF4-FFF2-40B4-BE49-F238E27FC236}">
                <a16:creationId xmlns:a16="http://schemas.microsoft.com/office/drawing/2014/main" id="{41226EAB-9A65-104E-AD6B-3DE7D32937FF}"/>
              </a:ext>
            </a:extLst>
          </p:cNvPr>
          <p:cNvPicPr>
            <a:picLocks noChangeAspect="1"/>
          </p:cNvPicPr>
          <p:nvPr/>
        </p:nvPicPr>
        <p:blipFill>
          <a:blip r:embed="rId2"/>
          <a:stretch>
            <a:fillRect/>
          </a:stretch>
        </p:blipFill>
        <p:spPr>
          <a:xfrm>
            <a:off x="-141515" y="417490"/>
            <a:ext cx="2898215" cy="1926225"/>
          </a:xfrm>
          <a:prstGeom prst="rect">
            <a:avLst/>
          </a:prstGeom>
        </p:spPr>
      </p:pic>
      <p:pic>
        <p:nvPicPr>
          <p:cNvPr id="10" name="Afbeelding 9">
            <a:extLst>
              <a:ext uri="{FF2B5EF4-FFF2-40B4-BE49-F238E27FC236}">
                <a16:creationId xmlns:a16="http://schemas.microsoft.com/office/drawing/2014/main" id="{13E9A523-F563-2B4B-81EB-9DEE01F105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7613" y="403593"/>
            <a:ext cx="3445228" cy="1940122"/>
          </a:xfrm>
          <a:prstGeom prst="rect">
            <a:avLst/>
          </a:prstGeom>
        </p:spPr>
      </p:pic>
      <p:pic>
        <p:nvPicPr>
          <p:cNvPr id="11" name="Afbeelding 10">
            <a:extLst>
              <a:ext uri="{FF2B5EF4-FFF2-40B4-BE49-F238E27FC236}">
                <a16:creationId xmlns:a16="http://schemas.microsoft.com/office/drawing/2014/main" id="{2C781343-E7F4-8C49-BA11-2BB3D314BF17}"/>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9877" b="95062" l="4231" r="91154">
                        <a14:foregroundMark x1="4615" y1="20988" x2="9615" y2="17901"/>
                        <a14:foregroundMark x1="91538" y1="29630" x2="91538" y2="29630"/>
                        <a14:foregroundMark x1="60385" y1="95062" x2="74231" y2="86420"/>
                        <a14:foregroundMark x1="35000" y1="44444" x2="46538" y2="79630"/>
                        <a14:foregroundMark x1="46538" y1="79630" x2="55769" y2="91975"/>
                      </a14:backgroundRemoval>
                    </a14:imgEffect>
                  </a14:imgLayer>
                </a14:imgProps>
              </a:ext>
              <a:ext uri="{28A0092B-C50C-407E-A947-70E740481C1C}">
                <a14:useLocalDpi xmlns:a14="http://schemas.microsoft.com/office/drawing/2010/main"/>
              </a:ext>
            </a:extLst>
          </a:blip>
          <a:stretch>
            <a:fillRect/>
          </a:stretch>
        </p:blipFill>
        <p:spPr>
          <a:xfrm>
            <a:off x="557784" y="3805223"/>
            <a:ext cx="4904223" cy="3056673"/>
          </a:xfrm>
          <a:prstGeom prst="rect">
            <a:avLst/>
          </a:prstGeom>
        </p:spPr>
      </p:pic>
      <p:pic>
        <p:nvPicPr>
          <p:cNvPr id="12" name="Afbeelding 11">
            <a:extLst>
              <a:ext uri="{FF2B5EF4-FFF2-40B4-BE49-F238E27FC236}">
                <a16:creationId xmlns:a16="http://schemas.microsoft.com/office/drawing/2014/main" id="{D3EC7662-B02F-404F-825B-C74BEAF5FB6E}"/>
              </a:ext>
            </a:extLst>
          </p:cNvPr>
          <p:cNvPicPr>
            <a:picLocks noChangeAspect="1"/>
          </p:cNvPicPr>
          <p:nvPr/>
        </p:nvPicPr>
        <p:blipFill>
          <a:blip r:embed="rId6"/>
          <a:stretch>
            <a:fillRect/>
          </a:stretch>
        </p:blipFill>
        <p:spPr>
          <a:xfrm>
            <a:off x="6400939" y="422560"/>
            <a:ext cx="3043402" cy="1926225"/>
          </a:xfrm>
          <a:prstGeom prst="rect">
            <a:avLst/>
          </a:prstGeom>
        </p:spPr>
      </p:pic>
    </p:spTree>
    <p:extLst>
      <p:ext uri="{BB962C8B-B14F-4D97-AF65-F5344CB8AC3E}">
        <p14:creationId xmlns:p14="http://schemas.microsoft.com/office/powerpoint/2010/main" val="2564632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121408"/>
            <a:ext cx="3964121" cy="4050792"/>
          </a:xfrm>
        </p:spPr>
        <p:txBody>
          <a:bodyPr>
            <a:normAutofit/>
          </a:bodyPr>
          <a:lstStyle/>
          <a:p>
            <a:pPr marL="0" indent="0">
              <a:buNone/>
            </a:pPr>
            <a:r>
              <a:rPr lang="en-US" dirty="0" err="1">
                <a:solidFill>
                  <a:srgbClr val="000000"/>
                </a:solidFill>
                <a:cs typeface="Arial"/>
              </a:rPr>
              <a:t>Bij</a:t>
            </a:r>
            <a:r>
              <a:rPr lang="en-US" dirty="0">
                <a:solidFill>
                  <a:srgbClr val="000000"/>
                </a:solidFill>
                <a:cs typeface="Arial"/>
              </a:rPr>
              <a:t> </a:t>
            </a:r>
            <a:r>
              <a:rPr lang="en-US" dirty="0" err="1">
                <a:solidFill>
                  <a:srgbClr val="000000"/>
                </a:solidFill>
                <a:cs typeface="Arial"/>
              </a:rPr>
              <a:t>popmuziek</a:t>
            </a:r>
            <a:r>
              <a:rPr lang="en-US" dirty="0">
                <a:solidFill>
                  <a:srgbClr val="000000"/>
                </a:solidFill>
                <a:cs typeface="Arial"/>
              </a:rPr>
              <a:t> </a:t>
            </a:r>
            <a:r>
              <a:rPr lang="en-US" dirty="0" err="1">
                <a:solidFill>
                  <a:srgbClr val="000000"/>
                </a:solidFill>
                <a:cs typeface="Arial"/>
              </a:rPr>
              <a:t>hoort</a:t>
            </a:r>
            <a:r>
              <a:rPr lang="en-US" dirty="0">
                <a:solidFill>
                  <a:srgbClr val="000000"/>
                </a:solidFill>
                <a:cs typeface="Arial"/>
              </a:rPr>
              <a:t> </a:t>
            </a:r>
            <a:r>
              <a:rPr lang="en-US" b="1" dirty="0">
                <a:solidFill>
                  <a:schemeClr val="tx1"/>
                </a:solidFill>
                <a:cs typeface="Arial"/>
              </a:rPr>
              <a:t>DANS</a:t>
            </a:r>
          </a:p>
          <a:p>
            <a:pPr marL="0" indent="0">
              <a:buNone/>
            </a:pPr>
            <a:r>
              <a:rPr lang="en-US" dirty="0">
                <a:solidFill>
                  <a:srgbClr val="000000"/>
                </a:solidFill>
                <a:cs typeface="Arial"/>
              </a:rPr>
              <a:t>Rock and Roll: </a:t>
            </a:r>
            <a:r>
              <a:rPr lang="en-US" b="1" dirty="0">
                <a:solidFill>
                  <a:srgbClr val="000000"/>
                </a:solidFill>
                <a:cs typeface="Arial"/>
              </a:rPr>
              <a:t>The Twist</a:t>
            </a:r>
            <a:endParaRPr lang="en-US" dirty="0"/>
          </a:p>
          <a:p>
            <a:pPr marL="0" indent="0">
              <a:buNone/>
            </a:pPr>
            <a:r>
              <a:rPr lang="en-US" sz="2000" dirty="0">
                <a:hlinkClick r:id="rId2"/>
              </a:rPr>
              <a:t>https://www.youtube.com/watch?v=im9XuJJXylw</a:t>
            </a:r>
            <a:endParaRPr lang="en-US" sz="2000" dirty="0"/>
          </a:p>
          <a:p>
            <a:pPr marL="0" indent="0">
              <a:buNone/>
            </a:pPr>
            <a:endParaRPr lang="en-US" dirty="0"/>
          </a:p>
          <a:p>
            <a:pPr marL="0" indent="0">
              <a:buNone/>
            </a:pPr>
            <a:r>
              <a:rPr lang="nl-NL" dirty="0"/>
              <a:t>De 10 meest legendarische danspasjes op een rij</a:t>
            </a:r>
          </a:p>
          <a:p>
            <a:pPr marL="0" indent="0">
              <a:buNone/>
            </a:pPr>
            <a:r>
              <a:rPr lang="en-US" dirty="0">
                <a:hlinkClick r:id="rId3"/>
              </a:rPr>
              <a:t>www.ad.nl/muziek/de-10-meest-legendarische-danspasjes-op-een-rij~a783767f/</a:t>
            </a:r>
            <a:endParaRPr lang="en-US" dirty="0"/>
          </a:p>
          <a:p>
            <a:pPr marL="0" indent="0">
              <a:buNone/>
            </a:pPr>
            <a:endParaRPr lang="en-US" sz="2000" dirty="0"/>
          </a:p>
          <a:p>
            <a:endParaRPr lang="en-US" sz="2000" dirty="0"/>
          </a:p>
          <a:p>
            <a:endParaRPr lang="en-US" sz="2000" dirty="0"/>
          </a:p>
          <a:p>
            <a:endParaRPr lang="en-US" dirty="0"/>
          </a:p>
          <a:p>
            <a:endParaRPr lang="en-US" dirty="0"/>
          </a:p>
        </p:txBody>
      </p:sp>
      <p:sp>
        <p:nvSpPr>
          <p:cNvPr id="5" name="Tekstvak 4"/>
          <p:cNvSpPr txBox="1"/>
          <p:nvPr/>
        </p:nvSpPr>
        <p:spPr>
          <a:xfrm>
            <a:off x="-5174740" y="2587925"/>
            <a:ext cx="184666" cy="369332"/>
          </a:xfrm>
          <a:prstGeom prst="rect">
            <a:avLst/>
          </a:prstGeom>
          <a:noFill/>
        </p:spPr>
        <p:txBody>
          <a:bodyPr wrap="none" rtlCol="0">
            <a:spAutoFit/>
          </a:bodyPr>
          <a:lstStyle/>
          <a:p>
            <a:endParaRPr lang="nl-NL" dirty="0"/>
          </a:p>
        </p:txBody>
      </p:sp>
      <p:pic>
        <p:nvPicPr>
          <p:cNvPr id="6" name="Afbeelding 5"/>
          <p:cNvPicPr>
            <a:picLocks noChangeAspect="1"/>
          </p:cNvPicPr>
          <p:nvPr/>
        </p:nvPicPr>
        <p:blipFill>
          <a:blip r:embed="rId4"/>
          <a:stretch>
            <a:fillRect/>
          </a:stretch>
        </p:blipFill>
        <p:spPr>
          <a:xfrm>
            <a:off x="5254833" y="3318145"/>
            <a:ext cx="2663901" cy="2722871"/>
          </a:xfrm>
          <a:prstGeom prst="rect">
            <a:avLst/>
          </a:prstGeom>
        </p:spPr>
      </p:pic>
      <p:pic>
        <p:nvPicPr>
          <p:cNvPr id="8" name="Afbeelding 7"/>
          <p:cNvPicPr>
            <a:picLocks noChangeAspect="1"/>
          </p:cNvPicPr>
          <p:nvPr/>
        </p:nvPicPr>
        <p:blipFill>
          <a:blip r:embed="rId5"/>
          <a:stretch>
            <a:fillRect/>
          </a:stretch>
        </p:blipFill>
        <p:spPr>
          <a:xfrm>
            <a:off x="4956099" y="267368"/>
            <a:ext cx="3964121" cy="2933032"/>
          </a:xfrm>
          <a:prstGeom prst="rect">
            <a:avLst/>
          </a:prstGeom>
        </p:spPr>
      </p:pic>
      <p:sp>
        <p:nvSpPr>
          <p:cNvPr id="7" name="Titel 6">
            <a:extLst>
              <a:ext uri="{FF2B5EF4-FFF2-40B4-BE49-F238E27FC236}">
                <a16:creationId xmlns:a16="http://schemas.microsoft.com/office/drawing/2014/main" id="{AF9C19B5-BAE7-314D-8B12-B33663A65ED7}"/>
              </a:ext>
            </a:extLst>
          </p:cNvPr>
          <p:cNvSpPr>
            <a:spLocks noGrp="1"/>
          </p:cNvSpPr>
          <p:nvPr>
            <p:ph type="title"/>
          </p:nvPr>
        </p:nvSpPr>
        <p:spPr/>
        <p:txBody>
          <a:bodyPr>
            <a:normAutofit/>
          </a:bodyPr>
          <a:lstStyle/>
          <a:p>
            <a:r>
              <a:rPr lang="nl-NL" sz="5400" dirty="0"/>
              <a:t>1.dansMUZIEK</a:t>
            </a:r>
            <a:br>
              <a:rPr lang="nl-NL" sz="5400" dirty="0"/>
            </a:br>
            <a:r>
              <a:rPr lang="nl-NL" sz="2800" b="1" dirty="0">
                <a:solidFill>
                  <a:srgbClr val="C00000"/>
                </a:solidFill>
                <a:latin typeface="Arial"/>
                <a:cs typeface="Arial"/>
              </a:rPr>
              <a:t>Dansrages</a:t>
            </a:r>
            <a:endParaRPr lang="nl-NL" sz="2800" dirty="0"/>
          </a:p>
        </p:txBody>
      </p:sp>
    </p:spTree>
    <p:extLst>
      <p:ext uri="{BB962C8B-B14F-4D97-AF65-F5344CB8AC3E}">
        <p14:creationId xmlns:p14="http://schemas.microsoft.com/office/powerpoint/2010/main" val="3066522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4901" y="1984889"/>
            <a:ext cx="6070583" cy="4200532"/>
          </a:xfrm>
        </p:spPr>
        <p:txBody>
          <a:bodyPr>
            <a:normAutofit fontScale="55000" lnSpcReduction="20000"/>
          </a:bodyPr>
          <a:lstStyle/>
          <a:p>
            <a:pPr marL="274320" lvl="1" indent="0">
              <a:lnSpc>
                <a:spcPct val="80000"/>
              </a:lnSpc>
              <a:buNone/>
              <a:defRPr/>
            </a:pPr>
            <a:r>
              <a:rPr lang="nl-NL" sz="3500" dirty="0">
                <a:solidFill>
                  <a:srgbClr val="C00000"/>
                </a:solidFill>
                <a:cs typeface="Arial"/>
              </a:rPr>
              <a:t>Vanaf 1965 </a:t>
            </a:r>
          </a:p>
          <a:p>
            <a:pPr marL="274320" lvl="1" indent="0">
              <a:lnSpc>
                <a:spcPct val="80000"/>
              </a:lnSpc>
              <a:buNone/>
              <a:defRPr/>
            </a:pPr>
            <a:endParaRPr lang="nl-NL" sz="3500" dirty="0">
              <a:solidFill>
                <a:srgbClr val="C00000"/>
              </a:solidFill>
              <a:cs typeface="Arial"/>
            </a:endParaRPr>
          </a:p>
          <a:p>
            <a:pPr lvl="1">
              <a:lnSpc>
                <a:spcPct val="80000"/>
              </a:lnSpc>
              <a:buFontTx/>
              <a:buChar char="-"/>
              <a:defRPr/>
            </a:pPr>
            <a:r>
              <a:rPr lang="nl-NL" sz="3500" dirty="0">
                <a:solidFill>
                  <a:srgbClr val="000000"/>
                </a:solidFill>
                <a:cs typeface="Arial"/>
              </a:rPr>
              <a:t>Ontstaan vanuit Gospels en </a:t>
            </a:r>
            <a:r>
              <a:rPr lang="nl-NL" sz="3500" dirty="0" err="1">
                <a:solidFill>
                  <a:srgbClr val="000000"/>
                </a:solidFill>
                <a:cs typeface="Arial"/>
              </a:rPr>
              <a:t>Rhythm</a:t>
            </a:r>
            <a:r>
              <a:rPr lang="nl-NL" sz="3500" dirty="0">
                <a:solidFill>
                  <a:srgbClr val="000000"/>
                </a:solidFill>
                <a:cs typeface="Arial"/>
              </a:rPr>
              <a:t> </a:t>
            </a:r>
            <a:r>
              <a:rPr lang="nl-NL" sz="3500" dirty="0" err="1">
                <a:solidFill>
                  <a:srgbClr val="000000"/>
                </a:solidFill>
                <a:cs typeface="Arial"/>
              </a:rPr>
              <a:t>and</a:t>
            </a:r>
            <a:r>
              <a:rPr lang="nl-NL" sz="3500" dirty="0">
                <a:solidFill>
                  <a:srgbClr val="000000"/>
                </a:solidFill>
                <a:cs typeface="Arial"/>
              </a:rPr>
              <a:t> Blues</a:t>
            </a:r>
          </a:p>
          <a:p>
            <a:pPr lvl="1">
              <a:lnSpc>
                <a:spcPct val="80000"/>
              </a:lnSpc>
              <a:buFontTx/>
              <a:buChar char="-"/>
              <a:defRPr/>
            </a:pPr>
            <a:r>
              <a:rPr lang="nl-NL" sz="3500" dirty="0">
                <a:solidFill>
                  <a:srgbClr val="000000"/>
                </a:solidFill>
                <a:cs typeface="Arial"/>
              </a:rPr>
              <a:t>Veel blaasinstrumenten</a:t>
            </a:r>
          </a:p>
          <a:p>
            <a:pPr lvl="1">
              <a:lnSpc>
                <a:spcPct val="80000"/>
              </a:lnSpc>
              <a:buFontTx/>
              <a:buChar char="-"/>
              <a:defRPr/>
            </a:pPr>
            <a:r>
              <a:rPr lang="nl-NL" sz="3500" dirty="0">
                <a:solidFill>
                  <a:srgbClr val="000000"/>
                </a:solidFill>
                <a:cs typeface="Arial"/>
              </a:rPr>
              <a:t>Ingestudeerde danspasjes en mooie outfits</a:t>
            </a:r>
          </a:p>
          <a:p>
            <a:pPr lvl="1">
              <a:lnSpc>
                <a:spcPct val="80000"/>
              </a:lnSpc>
              <a:buFontTx/>
              <a:buChar char="-"/>
              <a:defRPr/>
            </a:pPr>
            <a:r>
              <a:rPr lang="nl-NL" sz="3500" dirty="0">
                <a:solidFill>
                  <a:srgbClr val="000000"/>
                </a:solidFill>
                <a:cs typeface="Arial"/>
              </a:rPr>
              <a:t>Muziek wordt populair bij blanke publiek</a:t>
            </a:r>
          </a:p>
          <a:p>
            <a:pPr lvl="1">
              <a:lnSpc>
                <a:spcPct val="80000"/>
              </a:lnSpc>
              <a:buFontTx/>
              <a:buChar char="-"/>
              <a:defRPr/>
            </a:pPr>
            <a:r>
              <a:rPr lang="nl-NL" sz="3500" dirty="0">
                <a:solidFill>
                  <a:srgbClr val="000000"/>
                </a:solidFill>
                <a:cs typeface="Arial"/>
              </a:rPr>
              <a:t>Vanuit Soul ontstaat Funk en Disco</a:t>
            </a:r>
          </a:p>
          <a:p>
            <a:pPr>
              <a:lnSpc>
                <a:spcPct val="80000"/>
              </a:lnSpc>
              <a:buNone/>
              <a:defRPr/>
            </a:pPr>
            <a:endParaRPr lang="nl-NL" sz="3500" dirty="0">
              <a:solidFill>
                <a:srgbClr val="000000"/>
              </a:solidFill>
              <a:cs typeface="Arial"/>
            </a:endParaRPr>
          </a:p>
          <a:p>
            <a:pPr>
              <a:lnSpc>
                <a:spcPct val="80000"/>
              </a:lnSpc>
              <a:buNone/>
              <a:defRPr/>
            </a:pPr>
            <a:r>
              <a:rPr lang="nl-NL" sz="3500" b="1" dirty="0">
                <a:solidFill>
                  <a:srgbClr val="000000"/>
                </a:solidFill>
                <a:cs typeface="Arial"/>
              </a:rPr>
              <a:t>Bekendste  platenlabel: </a:t>
            </a:r>
          </a:p>
          <a:p>
            <a:pPr>
              <a:lnSpc>
                <a:spcPct val="80000"/>
              </a:lnSpc>
              <a:buNone/>
              <a:defRPr/>
            </a:pPr>
            <a:r>
              <a:rPr lang="nl-NL" sz="3500" b="1" dirty="0">
                <a:solidFill>
                  <a:srgbClr val="000000"/>
                </a:solidFill>
                <a:cs typeface="Arial"/>
              </a:rPr>
              <a:t>	</a:t>
            </a:r>
            <a:r>
              <a:rPr lang="nl-NL" sz="3500" b="1" dirty="0" err="1">
                <a:solidFill>
                  <a:srgbClr val="000000"/>
                </a:solidFill>
                <a:cs typeface="Arial"/>
              </a:rPr>
              <a:t>Motown</a:t>
            </a:r>
            <a:r>
              <a:rPr lang="nl-NL" sz="3500" b="1" dirty="0">
                <a:solidFill>
                  <a:srgbClr val="000000"/>
                </a:solidFill>
                <a:cs typeface="Arial"/>
              </a:rPr>
              <a:t> </a:t>
            </a:r>
            <a:r>
              <a:rPr lang="nl-NL" sz="3500" dirty="0">
                <a:solidFill>
                  <a:srgbClr val="000000"/>
                </a:solidFill>
                <a:cs typeface="Arial"/>
              </a:rPr>
              <a:t>(</a:t>
            </a:r>
            <a:r>
              <a:rPr lang="nl-NL" sz="3500" dirty="0" err="1">
                <a:solidFill>
                  <a:srgbClr val="000000"/>
                </a:solidFill>
                <a:cs typeface="Arial"/>
              </a:rPr>
              <a:t>oa</a:t>
            </a:r>
            <a:r>
              <a:rPr lang="nl-NL" sz="3500" dirty="0">
                <a:solidFill>
                  <a:srgbClr val="000000"/>
                </a:solidFill>
                <a:cs typeface="Arial"/>
              </a:rPr>
              <a:t> The Jacksons – </a:t>
            </a:r>
            <a:r>
              <a:rPr lang="nl-NL" sz="3500" dirty="0" err="1">
                <a:solidFill>
                  <a:srgbClr val="000000"/>
                </a:solidFill>
                <a:cs typeface="Arial"/>
              </a:rPr>
              <a:t>Supremes</a:t>
            </a:r>
            <a:r>
              <a:rPr lang="nl-NL" sz="3500" dirty="0">
                <a:solidFill>
                  <a:srgbClr val="000000"/>
                </a:solidFill>
                <a:cs typeface="Arial"/>
              </a:rPr>
              <a:t> – Tina Turner)</a:t>
            </a:r>
          </a:p>
          <a:p>
            <a:pPr>
              <a:lnSpc>
                <a:spcPct val="80000"/>
              </a:lnSpc>
              <a:buNone/>
              <a:defRPr/>
            </a:pPr>
            <a:endParaRPr lang="nl-NL" sz="3500" b="1" dirty="0">
              <a:solidFill>
                <a:srgbClr val="000000"/>
              </a:solidFill>
              <a:cs typeface="Arial"/>
            </a:endParaRPr>
          </a:p>
          <a:p>
            <a:pPr>
              <a:lnSpc>
                <a:spcPct val="80000"/>
              </a:lnSpc>
              <a:buNone/>
              <a:defRPr/>
            </a:pPr>
            <a:r>
              <a:rPr lang="nl-NL" sz="3300" dirty="0">
                <a:solidFill>
                  <a:srgbClr val="000000"/>
                </a:solidFill>
                <a:cs typeface="Arial"/>
                <a:hlinkClick r:id="rId3"/>
              </a:rPr>
              <a:t>http://www.youtube.com/watch?v=s3Q80mk7bxE&amp;feature=related</a:t>
            </a:r>
            <a:endParaRPr lang="nl-NL" sz="3300" dirty="0">
              <a:solidFill>
                <a:srgbClr val="000000"/>
              </a:solidFill>
              <a:cs typeface="Arial"/>
            </a:endParaRPr>
          </a:p>
          <a:p>
            <a:pPr>
              <a:lnSpc>
                <a:spcPct val="80000"/>
              </a:lnSpc>
              <a:buNone/>
              <a:defRPr/>
            </a:pPr>
            <a:endParaRPr lang="nl-NL" sz="4300" b="1" dirty="0">
              <a:solidFill>
                <a:srgbClr val="000000"/>
              </a:solidFill>
              <a:latin typeface="Arial"/>
              <a:cs typeface="Arial"/>
            </a:endParaRPr>
          </a:p>
          <a:p>
            <a:pPr>
              <a:lnSpc>
                <a:spcPct val="80000"/>
              </a:lnSpc>
              <a:buNone/>
              <a:defRPr/>
            </a:pPr>
            <a:endParaRPr lang="en-US" sz="4300" b="1" dirty="0">
              <a:solidFill>
                <a:srgbClr val="000000"/>
              </a:solidFill>
              <a:latin typeface="Arial"/>
              <a:cs typeface="Arial"/>
            </a:endParaRPr>
          </a:p>
          <a:p>
            <a:pPr>
              <a:lnSpc>
                <a:spcPct val="80000"/>
              </a:lnSpc>
              <a:buNone/>
              <a:defRPr/>
            </a:pPr>
            <a:endParaRPr lang="en-US" sz="2000" b="1" dirty="0">
              <a:solidFill>
                <a:srgbClr val="000000"/>
              </a:solidFill>
            </a:endParaRPr>
          </a:p>
          <a:p>
            <a:pPr>
              <a:lnSpc>
                <a:spcPct val="80000"/>
              </a:lnSpc>
              <a:buNone/>
              <a:defRPr/>
            </a:pPr>
            <a:endParaRPr lang="en-US" sz="2000" b="1" dirty="0">
              <a:solidFill>
                <a:srgbClr val="000000"/>
              </a:solidFill>
            </a:endParaRPr>
          </a:p>
        </p:txBody>
      </p:sp>
      <p:pic>
        <p:nvPicPr>
          <p:cNvPr id="4" name="Picture 3" descr="101937-004-4022A96E.jpg"/>
          <p:cNvPicPr>
            <a:picLocks noChangeAspect="1"/>
          </p:cNvPicPr>
          <p:nvPr/>
        </p:nvPicPr>
        <p:blipFill>
          <a:blip r:embed="rId4"/>
          <a:stretch>
            <a:fillRect/>
          </a:stretch>
        </p:blipFill>
        <p:spPr>
          <a:xfrm>
            <a:off x="6335486" y="199760"/>
            <a:ext cx="2630714" cy="1785128"/>
          </a:xfrm>
          <a:prstGeom prst="rect">
            <a:avLst/>
          </a:prstGeom>
        </p:spPr>
      </p:pic>
      <p:pic>
        <p:nvPicPr>
          <p:cNvPr id="5" name="Picture 4" descr="Diana+Ross+and+The+Supremes+supremes_05.jpg"/>
          <p:cNvPicPr>
            <a:picLocks noChangeAspect="1"/>
          </p:cNvPicPr>
          <p:nvPr/>
        </p:nvPicPr>
        <p:blipFill>
          <a:blip r:embed="rId5"/>
          <a:stretch>
            <a:fillRect/>
          </a:stretch>
        </p:blipFill>
        <p:spPr>
          <a:xfrm>
            <a:off x="6335484" y="2178163"/>
            <a:ext cx="2630713" cy="2074642"/>
          </a:xfrm>
          <a:prstGeom prst="rect">
            <a:avLst/>
          </a:prstGeom>
        </p:spPr>
      </p:pic>
      <p:pic>
        <p:nvPicPr>
          <p:cNvPr id="6" name="Afbeelding 5"/>
          <p:cNvPicPr>
            <a:picLocks noChangeAspect="1"/>
          </p:cNvPicPr>
          <p:nvPr/>
        </p:nvPicPr>
        <p:blipFill>
          <a:blip r:embed="rId6">
            <a:alphaModFix amt="33000"/>
          </a:blip>
          <a:stretch>
            <a:fillRect/>
          </a:stretch>
        </p:blipFill>
        <p:spPr>
          <a:xfrm>
            <a:off x="4403698" y="879102"/>
            <a:ext cx="1791290" cy="730561"/>
          </a:xfrm>
          <a:prstGeom prst="rect">
            <a:avLst/>
          </a:prstGeom>
        </p:spPr>
      </p:pic>
      <p:pic>
        <p:nvPicPr>
          <p:cNvPr id="7" name="Afbeelding 6"/>
          <p:cNvPicPr>
            <a:picLocks noChangeAspect="1"/>
          </p:cNvPicPr>
          <p:nvPr/>
        </p:nvPicPr>
        <p:blipFill>
          <a:blip r:embed="rId7"/>
          <a:stretch>
            <a:fillRect/>
          </a:stretch>
        </p:blipFill>
        <p:spPr>
          <a:xfrm>
            <a:off x="6335485" y="4471207"/>
            <a:ext cx="2603834" cy="1624793"/>
          </a:xfrm>
          <a:prstGeom prst="rect">
            <a:avLst/>
          </a:prstGeom>
        </p:spPr>
      </p:pic>
      <p:pic>
        <p:nvPicPr>
          <p:cNvPr id="8" name="Afbeelding 7"/>
          <p:cNvPicPr>
            <a:picLocks noChangeAspect="1"/>
          </p:cNvPicPr>
          <p:nvPr/>
        </p:nvPicPr>
        <p:blipFill>
          <a:blip r:embed="rId8"/>
          <a:stretch>
            <a:fillRect/>
          </a:stretch>
        </p:blipFill>
        <p:spPr>
          <a:xfrm>
            <a:off x="2155372" y="119351"/>
            <a:ext cx="2175486" cy="759751"/>
          </a:xfrm>
          <a:prstGeom prst="rect">
            <a:avLst/>
          </a:prstGeom>
        </p:spPr>
      </p:pic>
      <p:sp>
        <p:nvSpPr>
          <p:cNvPr id="10" name="Titel 9">
            <a:extLst>
              <a:ext uri="{FF2B5EF4-FFF2-40B4-BE49-F238E27FC236}">
                <a16:creationId xmlns:a16="http://schemas.microsoft.com/office/drawing/2014/main" id="{F05C5341-EC63-6443-92BE-A25AAECC8A07}"/>
              </a:ext>
            </a:extLst>
          </p:cNvPr>
          <p:cNvSpPr>
            <a:spLocks noGrp="1"/>
          </p:cNvSpPr>
          <p:nvPr>
            <p:ph type="title"/>
          </p:nvPr>
        </p:nvSpPr>
        <p:spPr/>
        <p:txBody>
          <a:bodyPr>
            <a:normAutofit/>
          </a:bodyPr>
          <a:lstStyle/>
          <a:p>
            <a:r>
              <a:rPr lang="nl-NL" sz="5400" dirty="0"/>
              <a:t>1.Dansmuziek</a:t>
            </a:r>
            <a:br>
              <a:rPr lang="nl-NL" sz="5400" dirty="0"/>
            </a:br>
            <a:r>
              <a:rPr lang="nl-NL" sz="2800" b="1" dirty="0">
                <a:solidFill>
                  <a:srgbClr val="C00000"/>
                </a:solidFill>
                <a:latin typeface="Arial"/>
                <a:cs typeface="Arial"/>
              </a:rPr>
              <a:t>SOUL</a:t>
            </a:r>
            <a:endParaRPr lang="nl-NL" sz="2800" dirty="0"/>
          </a:p>
        </p:txBody>
      </p:sp>
    </p:spTree>
    <p:extLst>
      <p:ext uri="{BB962C8B-B14F-4D97-AF65-F5344CB8AC3E}">
        <p14:creationId xmlns:p14="http://schemas.microsoft.com/office/powerpoint/2010/main" val="715806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3909929.jpg"/>
          <p:cNvPicPr>
            <a:picLocks noChangeAspect="1"/>
          </p:cNvPicPr>
          <p:nvPr/>
        </p:nvPicPr>
        <p:blipFill>
          <a:blip r:embed="rId2"/>
          <a:stretch>
            <a:fillRect/>
          </a:stretch>
        </p:blipFill>
        <p:spPr>
          <a:xfrm>
            <a:off x="806222" y="1746066"/>
            <a:ext cx="3243263" cy="3634962"/>
          </a:xfrm>
          <a:prstGeom prst="rect">
            <a:avLst/>
          </a:prstGeom>
        </p:spPr>
      </p:pic>
      <p:sp>
        <p:nvSpPr>
          <p:cNvPr id="5" name="Tekstvak 4"/>
          <p:cNvSpPr txBox="1"/>
          <p:nvPr/>
        </p:nvSpPr>
        <p:spPr>
          <a:xfrm>
            <a:off x="-2916671" y="564638"/>
            <a:ext cx="184666" cy="369332"/>
          </a:xfrm>
          <a:prstGeom prst="rect">
            <a:avLst/>
          </a:prstGeom>
          <a:noFill/>
        </p:spPr>
        <p:txBody>
          <a:bodyPr wrap="none" rtlCol="0">
            <a:spAutoFit/>
          </a:bodyPr>
          <a:lstStyle/>
          <a:p>
            <a:endParaRPr lang="nl-NL" dirty="0"/>
          </a:p>
        </p:txBody>
      </p:sp>
      <p:sp>
        <p:nvSpPr>
          <p:cNvPr id="7" name="Titel 6">
            <a:extLst>
              <a:ext uri="{FF2B5EF4-FFF2-40B4-BE49-F238E27FC236}">
                <a16:creationId xmlns:a16="http://schemas.microsoft.com/office/drawing/2014/main" id="{A513C645-5E36-1147-83E1-43D12A7550B8}"/>
              </a:ext>
            </a:extLst>
          </p:cNvPr>
          <p:cNvSpPr>
            <a:spLocks noGrp="1"/>
          </p:cNvSpPr>
          <p:nvPr>
            <p:ph type="title"/>
          </p:nvPr>
        </p:nvSpPr>
        <p:spPr>
          <a:xfrm>
            <a:off x="685800" y="83249"/>
            <a:ext cx="7772400" cy="1609344"/>
          </a:xfrm>
        </p:spPr>
        <p:txBody>
          <a:bodyPr>
            <a:normAutofit/>
          </a:bodyPr>
          <a:lstStyle/>
          <a:p>
            <a:r>
              <a:rPr lang="nl-NL" sz="5400" dirty="0"/>
              <a:t>1.Dansmuziek</a:t>
            </a:r>
            <a:br>
              <a:rPr lang="nl-NL" sz="5400" dirty="0"/>
            </a:br>
            <a:r>
              <a:rPr lang="nl-NL" sz="2800" b="1" dirty="0">
                <a:solidFill>
                  <a:srgbClr val="C00000"/>
                </a:solidFill>
                <a:latin typeface="Arial"/>
                <a:cs typeface="Arial"/>
              </a:rPr>
              <a:t>FUNK</a:t>
            </a:r>
            <a:endParaRPr lang="nl-NL" sz="2800" dirty="0"/>
          </a:p>
        </p:txBody>
      </p:sp>
      <p:sp>
        <p:nvSpPr>
          <p:cNvPr id="8" name="Tekstvak 7">
            <a:extLst>
              <a:ext uri="{FF2B5EF4-FFF2-40B4-BE49-F238E27FC236}">
                <a16:creationId xmlns:a16="http://schemas.microsoft.com/office/drawing/2014/main" id="{2B0FD072-A2AA-4545-A171-23C5DB8EF347}"/>
              </a:ext>
            </a:extLst>
          </p:cNvPr>
          <p:cNvSpPr txBox="1"/>
          <p:nvPr/>
        </p:nvSpPr>
        <p:spPr>
          <a:xfrm>
            <a:off x="4288972" y="1961828"/>
            <a:ext cx="4386943" cy="5078313"/>
          </a:xfrm>
          <a:prstGeom prst="rect">
            <a:avLst/>
          </a:prstGeom>
          <a:noFill/>
        </p:spPr>
        <p:txBody>
          <a:bodyPr wrap="square" rtlCol="0">
            <a:spAutoFit/>
          </a:bodyPr>
          <a:lstStyle/>
          <a:p>
            <a:endParaRPr lang="nl-NL" dirty="0"/>
          </a:p>
          <a:p>
            <a:r>
              <a:rPr lang="nl-NL" dirty="0"/>
              <a:t>Energieke, rauwe vorm van dansmuziek ontstond uit soul en </a:t>
            </a:r>
            <a:r>
              <a:rPr lang="nl-NL" dirty="0" err="1"/>
              <a:t>rhythm</a:t>
            </a:r>
            <a:r>
              <a:rPr lang="nl-NL" dirty="0"/>
              <a:t> &amp; blues.</a:t>
            </a:r>
          </a:p>
          <a:p>
            <a:endParaRPr lang="nl-NL" dirty="0">
              <a:solidFill>
                <a:srgbClr val="C00000"/>
              </a:solidFill>
            </a:endParaRPr>
          </a:p>
          <a:p>
            <a:r>
              <a:rPr lang="nl-NL" dirty="0"/>
              <a:t>Bij funk draait alles om een ritmische en opzwepende </a:t>
            </a:r>
            <a:r>
              <a:rPr lang="nl-NL" dirty="0" err="1"/>
              <a:t>groove</a:t>
            </a:r>
            <a:r>
              <a:rPr lang="nl-NL" dirty="0"/>
              <a:t>. </a:t>
            </a:r>
          </a:p>
          <a:p>
            <a:endParaRPr lang="nl-NL" dirty="0">
              <a:solidFill>
                <a:srgbClr val="C00000"/>
              </a:solidFill>
            </a:endParaRPr>
          </a:p>
          <a:p>
            <a:r>
              <a:rPr lang="en-US" dirty="0">
                <a:solidFill>
                  <a:srgbClr val="000000"/>
                </a:solidFill>
              </a:rPr>
              <a:t>Godfather of soul: James Brown</a:t>
            </a:r>
          </a:p>
          <a:p>
            <a:r>
              <a:rPr lang="en-US" dirty="0">
                <a:solidFill>
                  <a:srgbClr val="000000"/>
                </a:solidFill>
                <a:hlinkClick r:id="rId3"/>
              </a:rPr>
              <a:t>www.youtube.com/watch?v=AihgZv1D5-4</a:t>
            </a:r>
          </a:p>
          <a:p>
            <a:endParaRPr lang="en-US" dirty="0">
              <a:solidFill>
                <a:srgbClr val="000000"/>
              </a:solidFill>
              <a:hlinkClick r:id="rId3"/>
            </a:endParaRPr>
          </a:p>
          <a:p>
            <a:r>
              <a:rPr lang="en-US" dirty="0">
                <a:solidFill>
                  <a:srgbClr val="000000"/>
                </a:solidFill>
              </a:rPr>
              <a:t>Glitter and </a:t>
            </a:r>
            <a:r>
              <a:rPr lang="en-US" dirty="0" err="1">
                <a:solidFill>
                  <a:srgbClr val="000000"/>
                </a:solidFill>
              </a:rPr>
              <a:t>galmour</a:t>
            </a:r>
            <a:endParaRPr lang="en-US" dirty="0">
              <a:solidFill>
                <a:srgbClr val="000000"/>
              </a:solidFill>
            </a:endParaRPr>
          </a:p>
          <a:p>
            <a:r>
              <a:rPr lang="pl-PL" dirty="0">
                <a:solidFill>
                  <a:srgbClr val="000000"/>
                </a:solidFill>
                <a:hlinkClick r:id="rId4"/>
              </a:rPr>
              <a:t>https://www.youtube.com/watch?v=oOWsT2bxKkE</a:t>
            </a:r>
            <a:endParaRPr lang="pl-PL" dirty="0">
              <a:solidFill>
                <a:srgbClr val="000000"/>
              </a:solidFill>
            </a:endParaRPr>
          </a:p>
          <a:p>
            <a:endParaRPr lang="nl-NL" dirty="0">
              <a:solidFill>
                <a:srgbClr val="C00000"/>
              </a:solidFill>
            </a:endParaRPr>
          </a:p>
          <a:p>
            <a:endParaRPr lang="nl-NL" dirty="0">
              <a:solidFill>
                <a:srgbClr val="C00000"/>
              </a:solidFill>
            </a:endParaRPr>
          </a:p>
          <a:p>
            <a:endParaRPr lang="nl-NL" dirty="0">
              <a:solidFill>
                <a:srgbClr val="C00000"/>
              </a:solidFill>
            </a:endParaRPr>
          </a:p>
          <a:p>
            <a:endParaRPr lang="nl-NL" dirty="0">
              <a:solidFill>
                <a:srgbClr val="C00000"/>
              </a:solidFill>
            </a:endParaRPr>
          </a:p>
        </p:txBody>
      </p:sp>
      <p:pic>
        <p:nvPicPr>
          <p:cNvPr id="1026" name="Picture 2">
            <a:extLst>
              <a:ext uri="{FF2B5EF4-FFF2-40B4-BE49-F238E27FC236}">
                <a16:creationId xmlns:a16="http://schemas.microsoft.com/office/drawing/2014/main" id="{15908A2B-207E-7042-940E-01A8D4354095}"/>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88811" y="5069152"/>
            <a:ext cx="1034822" cy="15522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8D1BB57-588A-9144-A188-44701E56B4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5914" y="231507"/>
            <a:ext cx="3385457" cy="1623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111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2209800"/>
            <a:ext cx="4800601" cy="3916363"/>
          </a:xfrm>
        </p:spPr>
        <p:txBody>
          <a:bodyPr>
            <a:normAutofit/>
          </a:bodyPr>
          <a:lstStyle/>
          <a:p>
            <a:pPr marL="0" indent="0">
              <a:buNone/>
              <a:defRPr/>
            </a:pPr>
            <a:r>
              <a:rPr lang="nl-NL" dirty="0">
                <a:solidFill>
                  <a:srgbClr val="000000"/>
                </a:solidFill>
              </a:rPr>
              <a:t>“Glad geproduceerd geluid”” ontstaan uit Soul maar met stampende discobeat</a:t>
            </a:r>
          </a:p>
          <a:p>
            <a:pPr marL="0" indent="0">
              <a:buNone/>
              <a:defRPr/>
            </a:pPr>
            <a:r>
              <a:rPr lang="nl-NL" dirty="0">
                <a:solidFill>
                  <a:srgbClr val="000000"/>
                </a:solidFill>
              </a:rPr>
              <a:t>Opnametechniek steeds belangrijker</a:t>
            </a:r>
          </a:p>
          <a:p>
            <a:pPr marL="0" indent="0">
              <a:buNone/>
              <a:defRPr/>
            </a:pPr>
            <a:r>
              <a:rPr lang="nl-NL" dirty="0">
                <a:solidFill>
                  <a:srgbClr val="000000"/>
                </a:solidFill>
              </a:rPr>
              <a:t>Vernoemd naar ruimte waar het ontstaat: de discotheek</a:t>
            </a:r>
          </a:p>
          <a:p>
            <a:pPr marL="0" indent="0">
              <a:buNone/>
              <a:defRPr/>
            </a:pPr>
            <a:r>
              <a:rPr lang="nl-NL" dirty="0">
                <a:solidFill>
                  <a:srgbClr val="000000"/>
                </a:solidFill>
              </a:rPr>
              <a:t>Uiterlijk speelt belangrijke rol</a:t>
            </a:r>
            <a:endParaRPr lang="en-US" dirty="0">
              <a:solidFill>
                <a:srgbClr val="000000"/>
              </a:solidFill>
            </a:endParaRPr>
          </a:p>
        </p:txBody>
      </p:sp>
      <p:pic>
        <p:nvPicPr>
          <p:cNvPr id="4" name="Picture 3" descr="disco_462.jpg"/>
          <p:cNvPicPr>
            <a:picLocks noChangeAspect="1"/>
          </p:cNvPicPr>
          <p:nvPr/>
        </p:nvPicPr>
        <p:blipFill>
          <a:blip r:embed="rId2"/>
          <a:stretch>
            <a:fillRect/>
          </a:stretch>
        </p:blipFill>
        <p:spPr>
          <a:xfrm>
            <a:off x="5543550" y="257176"/>
            <a:ext cx="3345918" cy="2844006"/>
          </a:xfrm>
          <a:prstGeom prst="rect">
            <a:avLst/>
          </a:prstGeom>
        </p:spPr>
      </p:pic>
      <p:pic>
        <p:nvPicPr>
          <p:cNvPr id="5" name="Picture 4" descr="glanzende-discobal-thumb6010792.jpg"/>
          <p:cNvPicPr>
            <a:picLocks noChangeAspect="1"/>
          </p:cNvPicPr>
          <p:nvPr/>
        </p:nvPicPr>
        <p:blipFill>
          <a:blip r:embed="rId3"/>
          <a:stretch>
            <a:fillRect/>
          </a:stretch>
        </p:blipFill>
        <p:spPr>
          <a:xfrm>
            <a:off x="5531945" y="3246662"/>
            <a:ext cx="3345918" cy="3244721"/>
          </a:xfrm>
          <a:prstGeom prst="rect">
            <a:avLst/>
          </a:prstGeom>
        </p:spPr>
      </p:pic>
      <p:sp>
        <p:nvSpPr>
          <p:cNvPr id="8" name="Titel 7">
            <a:extLst>
              <a:ext uri="{FF2B5EF4-FFF2-40B4-BE49-F238E27FC236}">
                <a16:creationId xmlns:a16="http://schemas.microsoft.com/office/drawing/2014/main" id="{5315318D-6B29-1045-8C1C-25E662551F0C}"/>
              </a:ext>
            </a:extLst>
          </p:cNvPr>
          <p:cNvSpPr>
            <a:spLocks noGrp="1"/>
          </p:cNvSpPr>
          <p:nvPr>
            <p:ph type="title"/>
          </p:nvPr>
        </p:nvSpPr>
        <p:spPr/>
        <p:txBody>
          <a:bodyPr>
            <a:normAutofit/>
          </a:bodyPr>
          <a:lstStyle/>
          <a:p>
            <a:r>
              <a:rPr lang="nl-NL" sz="5400" dirty="0"/>
              <a:t>1.Dansmuziek</a:t>
            </a:r>
            <a:br>
              <a:rPr lang="nl-NL" sz="5400" dirty="0"/>
            </a:br>
            <a:r>
              <a:rPr lang="nl-NL" sz="2800" b="1" dirty="0">
                <a:solidFill>
                  <a:srgbClr val="C00000"/>
                </a:solidFill>
                <a:latin typeface="Arial"/>
                <a:cs typeface="Arial"/>
              </a:rPr>
              <a:t>disco</a:t>
            </a:r>
            <a:endParaRPr lang="nl-NL" sz="2800" dirty="0"/>
          </a:p>
        </p:txBody>
      </p:sp>
      <p:pic>
        <p:nvPicPr>
          <p:cNvPr id="9" name="Content Placeholder 3" descr="seventies_19.jpg">
            <a:extLst>
              <a:ext uri="{FF2B5EF4-FFF2-40B4-BE49-F238E27FC236}">
                <a16:creationId xmlns:a16="http://schemas.microsoft.com/office/drawing/2014/main" id="{CE065ADC-0C2C-674C-B945-4C771E4B7008}"/>
              </a:ext>
            </a:extLst>
          </p:cNvPr>
          <p:cNvPicPr>
            <a:picLocks noChangeAspect="1"/>
          </p:cNvPicPr>
          <p:nvPr/>
        </p:nvPicPr>
        <p:blipFill>
          <a:blip r:embed="rId4"/>
          <a:stretch>
            <a:fillRect/>
          </a:stretch>
        </p:blipFill>
        <p:spPr>
          <a:xfrm>
            <a:off x="128163" y="5035610"/>
            <a:ext cx="2033361" cy="1455773"/>
          </a:xfrm>
          <a:prstGeom prst="rect">
            <a:avLst/>
          </a:prstGeom>
        </p:spPr>
      </p:pic>
      <p:pic>
        <p:nvPicPr>
          <p:cNvPr id="10" name="Picture 4" descr="roze-jaren-70-kleding-voor.jpg">
            <a:extLst>
              <a:ext uri="{FF2B5EF4-FFF2-40B4-BE49-F238E27FC236}">
                <a16:creationId xmlns:a16="http://schemas.microsoft.com/office/drawing/2014/main" id="{CAF75123-0E11-3B4F-A650-CFCA0D314BA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000" b="96471" l="25000" r="75294">
                        <a14:foregroundMark x1="58235" y1="5000" x2="60588" y2="7059"/>
                        <a14:foregroundMark x1="62941" y1="25882" x2="55882" y2="34118"/>
                        <a14:foregroundMark x1="55882" y1="34118" x2="55294" y2="33824"/>
                        <a14:foregroundMark x1="42059" y1="94706" x2="42941" y2="94412"/>
                        <a14:foregroundMark x1="55294" y1="96471" x2="56765" y2="95588"/>
                        <a14:foregroundMark x1="62059" y1="13235" x2="63529" y2="23529"/>
                        <a14:foregroundMark x1="63529" y1="23529" x2="62647" y2="11765"/>
                        <a14:foregroundMark x1="26765" y1="9118" x2="30000" y2="13529"/>
                      </a14:backgroundRemoval>
                    </a14:imgEffect>
                  </a14:imgLayer>
                </a14:imgProps>
              </a:ext>
            </a:extLst>
          </a:blip>
          <a:srcRect l="18666" r="17468"/>
          <a:stretch/>
        </p:blipFill>
        <p:spPr>
          <a:xfrm>
            <a:off x="7024051" y="2344451"/>
            <a:ext cx="2623457" cy="4564199"/>
          </a:xfrm>
          <a:prstGeom prst="rect">
            <a:avLst/>
          </a:prstGeom>
        </p:spPr>
      </p:pic>
      <p:pic>
        <p:nvPicPr>
          <p:cNvPr id="11" name="Afbeelding 10">
            <a:extLst>
              <a:ext uri="{FF2B5EF4-FFF2-40B4-BE49-F238E27FC236}">
                <a16:creationId xmlns:a16="http://schemas.microsoft.com/office/drawing/2014/main" id="{E8A6F973-525E-C34B-9040-49702252830B}"/>
              </a:ext>
            </a:extLst>
          </p:cNvPr>
          <p:cNvPicPr>
            <a:picLocks noChangeAspect="1"/>
          </p:cNvPicPr>
          <p:nvPr/>
        </p:nvPicPr>
        <p:blipFill>
          <a:blip r:embed="rId7"/>
          <a:stretch>
            <a:fillRect/>
          </a:stretch>
        </p:blipFill>
        <p:spPr>
          <a:xfrm>
            <a:off x="4309052" y="257176"/>
            <a:ext cx="1091623" cy="1455773"/>
          </a:xfrm>
          <a:prstGeom prst="rect">
            <a:avLst/>
          </a:prstGeom>
        </p:spPr>
      </p:pic>
      <p:pic>
        <p:nvPicPr>
          <p:cNvPr id="12" name="Afbeelding 11">
            <a:extLst>
              <a:ext uri="{FF2B5EF4-FFF2-40B4-BE49-F238E27FC236}">
                <a16:creationId xmlns:a16="http://schemas.microsoft.com/office/drawing/2014/main" id="{7CD886D5-FCFD-BD4A-8EBF-7C369A53E14C}"/>
              </a:ext>
            </a:extLst>
          </p:cNvPr>
          <p:cNvPicPr>
            <a:picLocks noChangeAspect="1"/>
          </p:cNvPicPr>
          <p:nvPr/>
        </p:nvPicPr>
        <p:blipFill>
          <a:blip r:embed="rId8"/>
          <a:stretch>
            <a:fillRect/>
          </a:stretch>
        </p:blipFill>
        <p:spPr>
          <a:xfrm>
            <a:off x="4432319" y="5276805"/>
            <a:ext cx="962554" cy="973380"/>
          </a:xfrm>
          <a:prstGeom prst="rect">
            <a:avLst/>
          </a:prstGeom>
        </p:spPr>
      </p:pic>
      <p:pic>
        <p:nvPicPr>
          <p:cNvPr id="13" name="Afbeelding 12">
            <a:extLst>
              <a:ext uri="{FF2B5EF4-FFF2-40B4-BE49-F238E27FC236}">
                <a16:creationId xmlns:a16="http://schemas.microsoft.com/office/drawing/2014/main" id="{A8FA7C0A-75D7-0448-A92C-981718BD75EB}"/>
              </a:ext>
            </a:extLst>
          </p:cNvPr>
          <p:cNvPicPr>
            <a:picLocks noChangeAspect="1"/>
          </p:cNvPicPr>
          <p:nvPr/>
        </p:nvPicPr>
        <p:blipFill>
          <a:blip r:embed="rId9"/>
          <a:stretch>
            <a:fillRect/>
          </a:stretch>
        </p:blipFill>
        <p:spPr>
          <a:xfrm>
            <a:off x="2269766" y="5035609"/>
            <a:ext cx="1941315" cy="1455773"/>
          </a:xfrm>
          <a:prstGeom prst="rect">
            <a:avLst/>
          </a:prstGeom>
        </p:spPr>
      </p:pic>
    </p:spTree>
    <p:extLst>
      <p:ext uri="{BB962C8B-B14F-4D97-AF65-F5344CB8AC3E}">
        <p14:creationId xmlns:p14="http://schemas.microsoft.com/office/powerpoint/2010/main" val="3522558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2209800"/>
            <a:ext cx="5429251" cy="3916363"/>
          </a:xfrm>
        </p:spPr>
        <p:txBody>
          <a:bodyPr>
            <a:normAutofit fontScale="77500" lnSpcReduction="20000"/>
          </a:bodyPr>
          <a:lstStyle/>
          <a:p>
            <a:pPr marL="0" indent="0">
              <a:buNone/>
            </a:pPr>
            <a:r>
              <a:rPr lang="nl-NL" sz="2800" dirty="0"/>
              <a:t>I Will </a:t>
            </a:r>
            <a:r>
              <a:rPr lang="nl-NL" sz="2800" dirty="0" err="1"/>
              <a:t>Survive</a:t>
            </a:r>
            <a:r>
              <a:rPr lang="nl-NL" sz="2800" dirty="0"/>
              <a:t> - Gloria </a:t>
            </a:r>
            <a:r>
              <a:rPr lang="nl-NL" sz="2800" dirty="0" err="1"/>
              <a:t>Gaynor</a:t>
            </a:r>
            <a:r>
              <a:rPr lang="nl-NL" sz="2800" dirty="0"/>
              <a:t> (1978)</a:t>
            </a:r>
          </a:p>
          <a:p>
            <a:pPr marL="0" indent="0">
              <a:buNone/>
            </a:pPr>
            <a:r>
              <a:rPr lang="en-US" sz="2800" dirty="0">
                <a:hlinkClick r:id="rId2"/>
              </a:rPr>
              <a:t>https://www.youtube.com/watch?v=gYkACVDFmeg</a:t>
            </a:r>
            <a:endParaRPr lang="en-US" sz="2800" dirty="0"/>
          </a:p>
          <a:p>
            <a:pPr marL="0" indent="0">
              <a:buNone/>
            </a:pPr>
            <a:endParaRPr lang="en-US" sz="2800" dirty="0"/>
          </a:p>
          <a:p>
            <a:pPr marL="0" indent="0">
              <a:buNone/>
            </a:pPr>
            <a:r>
              <a:rPr lang="en-US" sz="2800" dirty="0" err="1"/>
              <a:t>Eerste</a:t>
            </a:r>
            <a:r>
              <a:rPr lang="en-US" sz="2800" dirty="0"/>
              <a:t> film: </a:t>
            </a:r>
            <a:r>
              <a:rPr lang="nl-NL" sz="2800" dirty="0" err="1"/>
              <a:t>Saturday</a:t>
            </a:r>
            <a:r>
              <a:rPr lang="nl-NL" sz="2800" dirty="0"/>
              <a:t> </a:t>
            </a:r>
            <a:r>
              <a:rPr lang="nl-NL" sz="2800" dirty="0" err="1"/>
              <a:t>Night</a:t>
            </a:r>
            <a:r>
              <a:rPr lang="nl-NL" sz="2800" dirty="0"/>
              <a:t> Fever</a:t>
            </a:r>
            <a:endParaRPr lang="en-US" sz="2800" dirty="0"/>
          </a:p>
          <a:p>
            <a:pPr marL="0" indent="0">
              <a:buNone/>
            </a:pPr>
            <a:r>
              <a:rPr lang="en-US" sz="2800" dirty="0">
                <a:hlinkClick r:id="rId3"/>
              </a:rPr>
              <a:t>http://www.youtube.com/watch?v=69VsAEafSgM</a:t>
            </a:r>
            <a:endParaRPr lang="en-US" sz="2800" dirty="0"/>
          </a:p>
          <a:p>
            <a:pPr marL="0" indent="0">
              <a:buNone/>
            </a:pPr>
            <a:endParaRPr lang="en-US" sz="2800" dirty="0"/>
          </a:p>
          <a:p>
            <a:pPr marL="0" indent="0">
              <a:buNone/>
            </a:pPr>
            <a:r>
              <a:rPr lang="en-US" sz="2800" dirty="0" err="1"/>
              <a:t>Dans</a:t>
            </a:r>
            <a:endParaRPr lang="en-US" sz="2800" dirty="0"/>
          </a:p>
          <a:p>
            <a:pPr marL="0" indent="0">
              <a:buNone/>
            </a:pPr>
            <a:r>
              <a:rPr lang="pl-PL" sz="2800" dirty="0">
                <a:hlinkClick r:id="rId4"/>
              </a:rPr>
              <a:t>https://www.youtube.com/watch?v=iiyxosBAge0</a:t>
            </a:r>
            <a:endParaRPr lang="pl-PL" sz="2800" dirty="0"/>
          </a:p>
          <a:p>
            <a:pPr marL="0" indent="0">
              <a:buNone/>
            </a:pPr>
            <a:endParaRPr lang="en-US" sz="2800" dirty="0"/>
          </a:p>
          <a:p>
            <a:endParaRPr lang="en-US" sz="2800" dirty="0"/>
          </a:p>
          <a:p>
            <a:endParaRPr lang="en-US" sz="2800" dirty="0"/>
          </a:p>
          <a:p>
            <a:endParaRPr lang="en-US" dirty="0"/>
          </a:p>
          <a:p>
            <a:endParaRPr lang="en-US" dirty="0"/>
          </a:p>
          <a:p>
            <a:endParaRPr lang="en-US" dirty="0"/>
          </a:p>
        </p:txBody>
      </p:sp>
      <p:pic>
        <p:nvPicPr>
          <p:cNvPr id="4" name="Afbeelding 3"/>
          <p:cNvPicPr>
            <a:picLocks noChangeAspect="1"/>
          </p:cNvPicPr>
          <p:nvPr/>
        </p:nvPicPr>
        <p:blipFill>
          <a:blip r:embed="rId5">
            <a:alphaModFix/>
          </a:blip>
          <a:stretch>
            <a:fillRect/>
          </a:stretch>
        </p:blipFill>
        <p:spPr>
          <a:xfrm>
            <a:off x="6082979" y="107079"/>
            <a:ext cx="2903855" cy="2364450"/>
          </a:xfrm>
          <a:prstGeom prst="rect">
            <a:avLst/>
          </a:prstGeom>
        </p:spPr>
      </p:pic>
      <p:pic>
        <p:nvPicPr>
          <p:cNvPr id="5" name="Afbeelding 4"/>
          <p:cNvPicPr>
            <a:picLocks noChangeAspect="1"/>
          </p:cNvPicPr>
          <p:nvPr/>
        </p:nvPicPr>
        <p:blipFill>
          <a:blip r:embed="rId6"/>
          <a:stretch>
            <a:fillRect/>
          </a:stretch>
        </p:blipFill>
        <p:spPr>
          <a:xfrm>
            <a:off x="4318053" y="673372"/>
            <a:ext cx="1666661" cy="1231864"/>
          </a:xfrm>
          <a:prstGeom prst="rect">
            <a:avLst/>
          </a:prstGeom>
        </p:spPr>
      </p:pic>
      <p:pic>
        <p:nvPicPr>
          <p:cNvPr id="2050" name="Picture 2" descr="Saturday Night Fever - Films op Google Play">
            <a:extLst>
              <a:ext uri="{FF2B5EF4-FFF2-40B4-BE49-F238E27FC236}">
                <a16:creationId xmlns:a16="http://schemas.microsoft.com/office/drawing/2014/main" id="{7C269903-1F2D-A04A-B994-9735AB0779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2979" y="2672000"/>
            <a:ext cx="2903855" cy="4184049"/>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7">
            <a:extLst>
              <a:ext uri="{FF2B5EF4-FFF2-40B4-BE49-F238E27FC236}">
                <a16:creationId xmlns:a16="http://schemas.microsoft.com/office/drawing/2014/main" id="{E0D5B1B8-77F2-6246-9189-75D8FAE44858}"/>
              </a:ext>
            </a:extLst>
          </p:cNvPr>
          <p:cNvSpPr>
            <a:spLocks noGrp="1"/>
          </p:cNvSpPr>
          <p:nvPr>
            <p:ph type="title"/>
          </p:nvPr>
        </p:nvSpPr>
        <p:spPr>
          <a:xfrm>
            <a:off x="544286" y="500221"/>
            <a:ext cx="7772400" cy="1609344"/>
          </a:xfrm>
        </p:spPr>
        <p:txBody>
          <a:bodyPr>
            <a:normAutofit/>
          </a:bodyPr>
          <a:lstStyle/>
          <a:p>
            <a:r>
              <a:rPr lang="nl-NL" sz="5400" dirty="0"/>
              <a:t>1.Dansmuziek</a:t>
            </a:r>
            <a:br>
              <a:rPr lang="nl-NL" sz="5400" dirty="0"/>
            </a:br>
            <a:r>
              <a:rPr lang="nl-NL" sz="2800" b="1" dirty="0">
                <a:solidFill>
                  <a:srgbClr val="C00000"/>
                </a:solidFill>
                <a:latin typeface="Arial"/>
                <a:cs typeface="Arial"/>
              </a:rPr>
              <a:t>disco</a:t>
            </a:r>
            <a:endParaRPr lang="nl-NL" sz="2800" dirty="0"/>
          </a:p>
        </p:txBody>
      </p:sp>
    </p:spTree>
    <p:extLst>
      <p:ext uri="{BB962C8B-B14F-4D97-AF65-F5344CB8AC3E}">
        <p14:creationId xmlns:p14="http://schemas.microsoft.com/office/powerpoint/2010/main" val="1715272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2DF72-BFAE-BA41-9415-CD91A686E235}"/>
              </a:ext>
            </a:extLst>
          </p:cNvPr>
          <p:cNvSpPr>
            <a:spLocks noGrp="1"/>
          </p:cNvSpPr>
          <p:nvPr>
            <p:ph type="title"/>
          </p:nvPr>
        </p:nvSpPr>
        <p:spPr/>
        <p:txBody>
          <a:bodyPr/>
          <a:lstStyle/>
          <a:p>
            <a:r>
              <a:rPr lang="nl-NL" dirty="0"/>
              <a:t>2.MUZIEK MET EEN BOODSCHAP</a:t>
            </a:r>
          </a:p>
        </p:txBody>
      </p:sp>
      <p:sp>
        <p:nvSpPr>
          <p:cNvPr id="3" name="Rechthoek 2">
            <a:extLst>
              <a:ext uri="{FF2B5EF4-FFF2-40B4-BE49-F238E27FC236}">
                <a16:creationId xmlns:a16="http://schemas.microsoft.com/office/drawing/2014/main" id="{16078878-EAD6-F24A-9847-36296A685CD8}"/>
              </a:ext>
            </a:extLst>
          </p:cNvPr>
          <p:cNvSpPr/>
          <p:nvPr/>
        </p:nvSpPr>
        <p:spPr>
          <a:xfrm>
            <a:off x="1625346" y="3615395"/>
            <a:ext cx="4079578" cy="369332"/>
          </a:xfrm>
          <a:prstGeom prst="rect">
            <a:avLst/>
          </a:prstGeom>
        </p:spPr>
        <p:txBody>
          <a:bodyPr wrap="none">
            <a:spAutoFit/>
          </a:bodyPr>
          <a:lstStyle/>
          <a:p>
            <a:r>
              <a:rPr lang="nl-NL"/>
              <a:t>Reggae, Punk, Queen en commercie </a:t>
            </a:r>
          </a:p>
        </p:txBody>
      </p:sp>
      <p:pic>
        <p:nvPicPr>
          <p:cNvPr id="7" name="Picture 5" descr="rastafari">
            <a:extLst>
              <a:ext uri="{FF2B5EF4-FFF2-40B4-BE49-F238E27FC236}">
                <a16:creationId xmlns:a16="http://schemas.microsoft.com/office/drawing/2014/main" id="{0335B193-F539-1040-B3C0-D3B9DA61F62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127540" y="4611757"/>
            <a:ext cx="2689704" cy="2068236"/>
          </a:xfrm>
          <a:prstGeom prst="rect">
            <a:avLst/>
          </a:prstGeom>
          <a:noFill/>
        </p:spPr>
      </p:pic>
      <p:pic>
        <p:nvPicPr>
          <p:cNvPr id="9" name="Content Placeholder 3" descr="Punk Rockers.jpg">
            <a:extLst>
              <a:ext uri="{FF2B5EF4-FFF2-40B4-BE49-F238E27FC236}">
                <a16:creationId xmlns:a16="http://schemas.microsoft.com/office/drawing/2014/main" id="{4BFA73A8-9349-FF42-A2AC-5231196D71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10469" y="4584084"/>
            <a:ext cx="3126161" cy="2078897"/>
          </a:xfrm>
          <a:prstGeom prst="rect">
            <a:avLst/>
          </a:prstGeom>
        </p:spPr>
      </p:pic>
      <p:pic>
        <p:nvPicPr>
          <p:cNvPr id="6" name="Afbeelding 5">
            <a:extLst>
              <a:ext uri="{FF2B5EF4-FFF2-40B4-BE49-F238E27FC236}">
                <a16:creationId xmlns:a16="http://schemas.microsoft.com/office/drawing/2014/main" id="{41C6E569-7F01-614D-9DFA-D1BA5DD50C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13806" y="4611757"/>
            <a:ext cx="2802488" cy="2068236"/>
          </a:xfrm>
          <a:prstGeom prst="rect">
            <a:avLst/>
          </a:prstGeom>
        </p:spPr>
      </p:pic>
    </p:spTree>
    <p:extLst>
      <p:ext uri="{BB962C8B-B14F-4D97-AF65-F5344CB8AC3E}">
        <p14:creationId xmlns:p14="http://schemas.microsoft.com/office/powerpoint/2010/main" val="2516644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89915" y="676831"/>
            <a:ext cx="8229600" cy="1371600"/>
          </a:xfrm>
        </p:spPr>
        <p:txBody>
          <a:bodyPr>
            <a:normAutofit/>
          </a:bodyPr>
          <a:lstStyle/>
          <a:p>
            <a:pPr algn="l" eaLnBrk="1" hangingPunct="1">
              <a:defRPr/>
            </a:pPr>
            <a:r>
              <a:rPr lang="nl-NL" sz="2800" b="1" dirty="0">
                <a:solidFill>
                  <a:srgbClr val="C00000"/>
                </a:solidFill>
                <a:latin typeface="Arial"/>
                <a:ea typeface="+mj-ea"/>
                <a:cs typeface="Arial"/>
              </a:rPr>
              <a:t>Reggae</a:t>
            </a:r>
          </a:p>
        </p:txBody>
      </p:sp>
      <p:sp>
        <p:nvSpPr>
          <p:cNvPr id="15363" name="Rectangle 3"/>
          <p:cNvSpPr>
            <a:spLocks noGrp="1" noChangeArrowheads="1"/>
          </p:cNvSpPr>
          <p:nvPr>
            <p:ph type="body" sz="half" idx="1"/>
          </p:nvPr>
        </p:nvSpPr>
        <p:spPr>
          <a:xfrm>
            <a:off x="289914" y="2293641"/>
            <a:ext cx="6110885" cy="4114800"/>
          </a:xfrm>
        </p:spPr>
        <p:txBody>
          <a:bodyPr>
            <a:normAutofit fontScale="85000" lnSpcReduction="20000"/>
          </a:bodyPr>
          <a:lstStyle/>
          <a:p>
            <a:pPr eaLnBrk="1" hangingPunct="1">
              <a:lnSpc>
                <a:spcPct val="80000"/>
              </a:lnSpc>
              <a:buFont typeface="Wingdings" pitchFamily="-111" charset="2"/>
              <a:buNone/>
              <a:defRPr/>
            </a:pPr>
            <a:r>
              <a:rPr lang="nl-NL" sz="1800" b="1" dirty="0">
                <a:solidFill>
                  <a:srgbClr val="C00000"/>
                </a:solidFill>
                <a:cs typeface="Arial"/>
              </a:rPr>
              <a:t>Muziek  met een boodschap: eind jaren 60</a:t>
            </a:r>
          </a:p>
          <a:p>
            <a:pPr>
              <a:lnSpc>
                <a:spcPct val="80000"/>
              </a:lnSpc>
              <a:buNone/>
              <a:defRPr/>
            </a:pPr>
            <a:r>
              <a:rPr lang="nl-NL" sz="1800" dirty="0">
                <a:cs typeface="Arial"/>
              </a:rPr>
              <a:t>Jamaica: smeltkroes van culturen</a:t>
            </a:r>
            <a:r>
              <a:rPr lang="nl-NL" sz="1800" dirty="0"/>
              <a:t>tussenstop handel en scheepvaart </a:t>
            </a:r>
          </a:p>
          <a:p>
            <a:pPr>
              <a:lnSpc>
                <a:spcPct val="80000"/>
              </a:lnSpc>
              <a:buNone/>
              <a:defRPr/>
            </a:pPr>
            <a:r>
              <a:rPr lang="nl-NL" sz="1800" dirty="0">
                <a:cs typeface="Arial"/>
              </a:rPr>
              <a:t>Muziek als verzet:</a:t>
            </a:r>
          </a:p>
          <a:p>
            <a:pPr>
              <a:lnSpc>
                <a:spcPct val="80000"/>
              </a:lnSpc>
              <a:buFontTx/>
              <a:buChar char="-"/>
              <a:defRPr/>
            </a:pPr>
            <a:r>
              <a:rPr lang="nl-NL" sz="1800" dirty="0">
                <a:cs typeface="Arial"/>
              </a:rPr>
              <a:t>zwarte bevolking tegen ‘</a:t>
            </a:r>
            <a:r>
              <a:rPr lang="nl-NL" sz="1800" dirty="0" err="1">
                <a:cs typeface="Arial"/>
              </a:rPr>
              <a:t>the</a:t>
            </a:r>
            <a:r>
              <a:rPr lang="nl-NL" sz="1800" dirty="0">
                <a:cs typeface="Arial"/>
              </a:rPr>
              <a:t> system’, streven naar gelijkheid </a:t>
            </a:r>
          </a:p>
          <a:p>
            <a:pPr>
              <a:lnSpc>
                <a:spcPct val="80000"/>
              </a:lnSpc>
              <a:buFontTx/>
              <a:buChar char="-"/>
              <a:defRPr/>
            </a:pPr>
            <a:r>
              <a:rPr lang="nl-NL" sz="1800" dirty="0">
                <a:cs typeface="Arial"/>
              </a:rPr>
              <a:t>hogere spirituele staat te bereiken: Rastafari geloof</a:t>
            </a:r>
          </a:p>
          <a:p>
            <a:pPr marL="0" indent="0" eaLnBrk="1" hangingPunct="1">
              <a:lnSpc>
                <a:spcPct val="80000"/>
              </a:lnSpc>
              <a:buNone/>
              <a:defRPr/>
            </a:pPr>
            <a:endParaRPr lang="nl-NL" sz="1800" b="1" u="sng" dirty="0">
              <a:cs typeface="Arial"/>
            </a:endParaRPr>
          </a:p>
          <a:p>
            <a:pPr marL="0" indent="0" eaLnBrk="1" hangingPunct="1">
              <a:lnSpc>
                <a:spcPct val="80000"/>
              </a:lnSpc>
              <a:buNone/>
              <a:defRPr/>
            </a:pPr>
            <a:r>
              <a:rPr lang="nl-NL" sz="1800" b="1" u="sng" dirty="0">
                <a:cs typeface="Arial"/>
              </a:rPr>
              <a:t>Muzikale kenmerken:</a:t>
            </a:r>
          </a:p>
          <a:p>
            <a:pPr lvl="1">
              <a:lnSpc>
                <a:spcPct val="80000"/>
              </a:lnSpc>
              <a:buFontTx/>
              <a:buChar char="-"/>
              <a:defRPr/>
            </a:pPr>
            <a:r>
              <a:rPr lang="nl-NL" dirty="0" err="1">
                <a:cs typeface="Arial"/>
              </a:rPr>
              <a:t>Laidback</a:t>
            </a:r>
            <a:r>
              <a:rPr lang="nl-NL" dirty="0">
                <a:cs typeface="Arial"/>
              </a:rPr>
              <a:t> tempo </a:t>
            </a:r>
          </a:p>
          <a:p>
            <a:pPr lvl="1">
              <a:lnSpc>
                <a:spcPct val="80000"/>
              </a:lnSpc>
              <a:buFontTx/>
              <a:buChar char="-"/>
              <a:defRPr/>
            </a:pPr>
            <a:r>
              <a:rPr lang="nl-NL" dirty="0" err="1">
                <a:cs typeface="Arial"/>
              </a:rPr>
              <a:t>Afterbeat</a:t>
            </a:r>
            <a:r>
              <a:rPr lang="nl-NL" dirty="0">
                <a:cs typeface="Arial"/>
              </a:rPr>
              <a:t>: accent </a:t>
            </a:r>
            <a:r>
              <a:rPr lang="nl-NL" dirty="0"/>
              <a:t>op de derde tel van de vierkwartsmaat </a:t>
            </a:r>
            <a:r>
              <a:rPr lang="nl-NL" dirty="0">
                <a:hlinkClick r:id="rId3"/>
              </a:rPr>
              <a:t>https://www.youtube.com/watch?time_continue=60&amp;v=UEk9wo7sh5Y&amp;feature=emb_logo</a:t>
            </a:r>
            <a:endParaRPr lang="nl-NL" dirty="0"/>
          </a:p>
          <a:p>
            <a:pPr lvl="1">
              <a:lnSpc>
                <a:spcPct val="80000"/>
              </a:lnSpc>
              <a:buFontTx/>
              <a:buChar char="-"/>
              <a:defRPr/>
            </a:pPr>
            <a:endParaRPr lang="nl-NL" sz="1800" dirty="0">
              <a:cs typeface="Arial"/>
            </a:endParaRPr>
          </a:p>
          <a:p>
            <a:pPr marL="0" indent="0">
              <a:buNone/>
            </a:pPr>
            <a:r>
              <a:rPr lang="nl-NL" sz="1800" dirty="0">
                <a:cs typeface="Arial"/>
              </a:rPr>
              <a:t>Bekendste artiest: BOB MARLEY: verzetsstrijder </a:t>
            </a:r>
            <a:r>
              <a:rPr lang="nl-NL" sz="1800" b="1" u="sng" dirty="0"/>
              <a:t>Voorbeeld:</a:t>
            </a:r>
          </a:p>
          <a:p>
            <a:pPr marL="0" indent="0">
              <a:buNone/>
            </a:pPr>
            <a:r>
              <a:rPr lang="nl-NL" sz="1800" dirty="0"/>
              <a:t>I shot </a:t>
            </a:r>
            <a:r>
              <a:rPr lang="nl-NL" sz="1800" dirty="0" err="1"/>
              <a:t>the</a:t>
            </a:r>
            <a:r>
              <a:rPr lang="nl-NL" sz="1800" dirty="0"/>
              <a:t> sheriff live:</a:t>
            </a:r>
          </a:p>
          <a:p>
            <a:pPr marL="0" indent="0">
              <a:buNone/>
            </a:pPr>
            <a:r>
              <a:rPr lang="nl-NL" sz="1800" dirty="0">
                <a:hlinkClick r:id="rId4"/>
              </a:rPr>
              <a:t>https://www.youtube.com/watch?v=Xa0HOpQRpLM</a:t>
            </a:r>
            <a:endParaRPr lang="nl-NL" sz="1800" dirty="0"/>
          </a:p>
          <a:p>
            <a:pPr marL="0" indent="0">
              <a:buNone/>
            </a:pPr>
            <a:endParaRPr lang="nl-NL" sz="1800" b="1" dirty="0"/>
          </a:p>
          <a:p>
            <a:pPr>
              <a:lnSpc>
                <a:spcPct val="80000"/>
              </a:lnSpc>
              <a:buFontTx/>
              <a:buChar char="-"/>
              <a:defRPr/>
            </a:pPr>
            <a:endParaRPr lang="nl-NL" sz="1600" dirty="0">
              <a:ea typeface="+mn-ea"/>
              <a:cs typeface="+mn-cs"/>
            </a:endParaRPr>
          </a:p>
        </p:txBody>
      </p:sp>
      <p:pic>
        <p:nvPicPr>
          <p:cNvPr id="5" name="Picture 4" descr="Reggae-HIMHaileSelassie1.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88697" y="3356151"/>
            <a:ext cx="2726635" cy="2044976"/>
          </a:xfrm>
          <a:prstGeom prst="rect">
            <a:avLst/>
          </a:prstGeom>
        </p:spPr>
      </p:pic>
      <p:sp>
        <p:nvSpPr>
          <p:cNvPr id="6" name="Titel 1">
            <a:extLst>
              <a:ext uri="{FF2B5EF4-FFF2-40B4-BE49-F238E27FC236}">
                <a16:creationId xmlns:a16="http://schemas.microsoft.com/office/drawing/2014/main" id="{C330E2B1-E19F-0049-8FD7-C3A64C122A4B}"/>
              </a:ext>
            </a:extLst>
          </p:cNvPr>
          <p:cNvSpPr txBox="1">
            <a:spLocks/>
          </p:cNvSpPr>
          <p:nvPr/>
        </p:nvSpPr>
        <p:spPr>
          <a:xfrm>
            <a:off x="289915" y="45504"/>
            <a:ext cx="7772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dirty="0"/>
              <a:t>2. MUZIEK MET EEN BOODSCHAP</a:t>
            </a:r>
          </a:p>
        </p:txBody>
      </p:sp>
      <p:pic>
        <p:nvPicPr>
          <p:cNvPr id="3" name="Afbeelding 2">
            <a:extLst>
              <a:ext uri="{FF2B5EF4-FFF2-40B4-BE49-F238E27FC236}">
                <a16:creationId xmlns:a16="http://schemas.microsoft.com/office/drawing/2014/main" id="{62CA2F60-355A-5B4D-AF13-DE2EB863527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68239" y="1272790"/>
            <a:ext cx="2747093" cy="2019113"/>
          </a:xfrm>
          <a:prstGeom prst="rect">
            <a:avLst/>
          </a:prstGeom>
        </p:spPr>
      </p:pic>
      <p:sp>
        <p:nvSpPr>
          <p:cNvPr id="4" name="Rechthoek 3">
            <a:extLst>
              <a:ext uri="{FF2B5EF4-FFF2-40B4-BE49-F238E27FC236}">
                <a16:creationId xmlns:a16="http://schemas.microsoft.com/office/drawing/2014/main" id="{8F52F214-1208-334D-B30A-4C8921F8B366}"/>
              </a:ext>
            </a:extLst>
          </p:cNvPr>
          <p:cNvSpPr/>
          <p:nvPr/>
        </p:nvSpPr>
        <p:spPr>
          <a:xfrm>
            <a:off x="289915" y="1607636"/>
            <a:ext cx="5129584" cy="646331"/>
          </a:xfrm>
          <a:prstGeom prst="rect">
            <a:avLst/>
          </a:prstGeom>
        </p:spPr>
        <p:txBody>
          <a:bodyPr wrap="square">
            <a:spAutoFit/>
          </a:bodyPr>
          <a:lstStyle/>
          <a:p>
            <a:r>
              <a:rPr lang="nl-NL" sz="1200">
                <a:hlinkClick r:id="rId8"/>
              </a:rPr>
              <a:t>https://schooltv.nl/video/het-klokhuis-reggae-1/</a:t>
            </a:r>
            <a:r>
              <a:rPr lang="nl-NL" sz="1200"/>
              <a:t> </a:t>
            </a:r>
          </a:p>
          <a:p>
            <a:r>
              <a:rPr lang="nl-NL" sz="1200">
                <a:hlinkClick r:id="rId9"/>
              </a:rPr>
              <a:t>https://www.youtube.com/watch?v=Cnk9ydJWGb8</a:t>
            </a:r>
            <a:endParaRPr lang="nl-NL" sz="1200"/>
          </a:p>
          <a:p>
            <a:endParaRPr lang="nl-NL" sz="1200"/>
          </a:p>
        </p:txBody>
      </p:sp>
    </p:spTree>
    <p:extLst>
      <p:ext uri="{BB962C8B-B14F-4D97-AF65-F5344CB8AC3E}">
        <p14:creationId xmlns:p14="http://schemas.microsoft.com/office/powerpoint/2010/main" val="16826603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uttype">
  <a:themeElements>
    <a:clrScheme name="Hout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out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out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{319023FB-19E0-A24C-9762-0817DE1BC025}tf10001070</Template>
  <TotalTime>1226</TotalTime>
  <Words>980</Words>
  <Application>Microsoft Macintosh PowerPoint</Application>
  <PresentationFormat>Diavoorstelling (4:3)</PresentationFormat>
  <Paragraphs>155</Paragraphs>
  <Slides>14</Slides>
  <Notes>4</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14</vt:i4>
      </vt:variant>
    </vt:vector>
  </HeadingPairs>
  <TitlesOfParts>
    <vt:vector size="21" baseType="lpstr">
      <vt:lpstr>Arial</vt:lpstr>
      <vt:lpstr>Calibri</vt:lpstr>
      <vt:lpstr>Rockwell</vt:lpstr>
      <vt:lpstr>Rockwell Condensed</vt:lpstr>
      <vt:lpstr>Rockwell Extra Bold</vt:lpstr>
      <vt:lpstr>Wingdings</vt:lpstr>
      <vt:lpstr>Houttype</vt:lpstr>
      <vt:lpstr>PowerPoint-presentatie</vt:lpstr>
      <vt:lpstr>1.DANSMUZIEK</vt:lpstr>
      <vt:lpstr>1.dansMUZIEK Dansrages</vt:lpstr>
      <vt:lpstr>1.Dansmuziek SOUL</vt:lpstr>
      <vt:lpstr>1.Dansmuziek FUNK</vt:lpstr>
      <vt:lpstr>1.Dansmuziek disco</vt:lpstr>
      <vt:lpstr>1.Dansmuziek disco</vt:lpstr>
      <vt:lpstr>2.MUZIEK MET EEN BOODSCHAP</vt:lpstr>
      <vt:lpstr>Reggae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Muziek met een boodschap</dc:title>
  <dc:creator>Gebruiker</dc:creator>
  <cp:lastModifiedBy>Mandy Habets</cp:lastModifiedBy>
  <cp:revision>62</cp:revision>
  <dcterms:created xsi:type="dcterms:W3CDTF">2016-09-27T17:07:50Z</dcterms:created>
  <dcterms:modified xsi:type="dcterms:W3CDTF">2020-09-06T17:41:28Z</dcterms:modified>
</cp:coreProperties>
</file>